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handoutMasterIdLst>
    <p:handoutMasterId r:id="rId37"/>
  </p:handoutMasterIdLst>
  <p:sldIdLst>
    <p:sldId id="425" r:id="rId2"/>
    <p:sldId id="537" r:id="rId3"/>
    <p:sldId id="538" r:id="rId4"/>
    <p:sldId id="517" r:id="rId5"/>
    <p:sldId id="518" r:id="rId6"/>
    <p:sldId id="567" r:id="rId7"/>
    <p:sldId id="539" r:id="rId8"/>
    <p:sldId id="543" r:id="rId9"/>
    <p:sldId id="553" r:id="rId10"/>
    <p:sldId id="554" r:id="rId11"/>
    <p:sldId id="555" r:id="rId12"/>
    <p:sldId id="556" r:id="rId13"/>
    <p:sldId id="557" r:id="rId14"/>
    <p:sldId id="558" r:id="rId15"/>
    <p:sldId id="527" r:id="rId16"/>
    <p:sldId id="544" r:id="rId17"/>
    <p:sldId id="531" r:id="rId18"/>
    <p:sldId id="559" r:id="rId19"/>
    <p:sldId id="562" r:id="rId20"/>
    <p:sldId id="560" r:id="rId21"/>
    <p:sldId id="561" r:id="rId22"/>
    <p:sldId id="569" r:id="rId23"/>
    <p:sldId id="570" r:id="rId24"/>
    <p:sldId id="571" r:id="rId25"/>
    <p:sldId id="568" r:id="rId26"/>
    <p:sldId id="545" r:id="rId27"/>
    <p:sldId id="546" r:id="rId28"/>
    <p:sldId id="541" r:id="rId29"/>
    <p:sldId id="547" r:id="rId30"/>
    <p:sldId id="573" r:id="rId31"/>
    <p:sldId id="574" r:id="rId32"/>
    <p:sldId id="575" r:id="rId33"/>
    <p:sldId id="576" r:id="rId34"/>
    <p:sldId id="572" r:id="rId35"/>
  </p:sldIdLst>
  <p:sldSz cx="12192000" cy="6858000"/>
  <p:notesSz cx="6858000" cy="9296400"/>
  <p:embeddedFontLst>
    <p:embeddedFont>
      <p:font typeface="Calibri" panose="020F0502020204030204" pitchFamily="34" charset="0"/>
      <p:regular r:id="rId38"/>
      <p:bold r:id="rId39"/>
      <p:italic r:id="rId40"/>
      <p:boldItalic r:id="rId41"/>
    </p:embeddedFont>
  </p:embeddedFontLst>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FCC"/>
    <a:srgbClr val="00FFFF"/>
    <a:srgbClr val="9933FF"/>
    <a:srgbClr val="FFCC66"/>
    <a:srgbClr val="C9FFF1"/>
    <a:srgbClr val="FF33CC"/>
    <a:srgbClr val="FF6600"/>
    <a:srgbClr val="FF99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8" autoAdjust="0"/>
    <p:restoredTop sz="99728" autoAdjust="0"/>
  </p:normalViewPr>
  <p:slideViewPr>
    <p:cSldViewPr snapToGrid="0">
      <p:cViewPr varScale="1">
        <p:scale>
          <a:sx n="68" d="100"/>
          <a:sy n="68" d="100"/>
        </p:scale>
        <p:origin x="77" y="374"/>
      </p:cViewPr>
      <p:guideLst>
        <p:guide orient="horz" pos="2160"/>
        <p:guide pos="3840"/>
      </p:guideLst>
    </p:cSldViewPr>
  </p:slideViewPr>
  <p:outlineViewPr>
    <p:cViewPr>
      <p:scale>
        <a:sx n="33" d="100"/>
        <a:sy n="33" d="100"/>
      </p:scale>
      <p:origin x="0" y="2238"/>
    </p:cViewPr>
  </p:outlineViewPr>
  <p:notesTextViewPr>
    <p:cViewPr>
      <p:scale>
        <a:sx n="100" d="100"/>
        <a:sy n="100" d="100"/>
      </p:scale>
      <p:origin x="0" y="0"/>
    </p:cViewPr>
  </p:notesTextViewPr>
  <p:sorterViewPr>
    <p:cViewPr>
      <p:scale>
        <a:sx n="66" d="100"/>
        <a:sy n="66" d="100"/>
      </p:scale>
      <p:origin x="0" y="-2395"/>
    </p:cViewPr>
  </p:sorterViewPr>
  <p:notesViewPr>
    <p:cSldViewPr snapToGrid="0">
      <p:cViewPr varScale="1">
        <p:scale>
          <a:sx n="68" d="100"/>
          <a:sy n="68" d="100"/>
        </p:scale>
        <p:origin x="-1838" y="-7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Grimm" userId="a22781aeebf10c87" providerId="LiveId" clId="{E14B2394-8C0D-4728-B291-E4445AAFDD2B}"/>
    <pc:docChg chg="delSld modSld">
      <pc:chgData name="Eric Grimm" userId="a22781aeebf10c87" providerId="LiveId" clId="{E14B2394-8C0D-4728-B291-E4445AAFDD2B}" dt="2017-08-26T04:31:58.892" v="131" actId="2696"/>
      <pc:docMkLst>
        <pc:docMk/>
      </pc:docMkLst>
      <pc:sldChg chg="addSp modSp">
        <pc:chgData name="Eric Grimm" userId="a22781aeebf10c87" providerId="LiveId" clId="{E14B2394-8C0D-4728-B291-E4445AAFDD2B}" dt="2017-08-26T04:31:15.798" v="129" actId="20577"/>
        <pc:sldMkLst>
          <pc:docMk/>
          <pc:sldMk cId="0" sldId="425"/>
        </pc:sldMkLst>
        <pc:spChg chg="mod">
          <ac:chgData name="Eric Grimm" userId="a22781aeebf10c87" providerId="LiveId" clId="{E14B2394-8C0D-4728-B291-E4445AAFDD2B}" dt="2017-08-26T04:31:15.798" v="129" actId="20577"/>
          <ac:spMkLst>
            <pc:docMk/>
            <pc:sldMk cId="0" sldId="425"/>
            <ac:spMk id="9" creationId="{00000000-0000-0000-0000-000000000000}"/>
          </ac:spMkLst>
        </pc:spChg>
        <pc:grpChg chg="add mod">
          <ac:chgData name="Eric Grimm" userId="a22781aeebf10c87" providerId="LiveId" clId="{E14B2394-8C0D-4728-B291-E4445AAFDD2B}" dt="2017-08-26T04:30:29.120" v="108" actId="1076"/>
          <ac:grpSpMkLst>
            <pc:docMk/>
            <pc:sldMk cId="0" sldId="425"/>
            <ac:grpSpMk id="10" creationId="{F1116A2C-E7D6-4053-9286-4BD3C2B9DAB1}"/>
          </ac:grpSpMkLst>
        </pc:grpChg>
        <pc:picChg chg="add mod">
          <ac:chgData name="Eric Grimm" userId="a22781aeebf10c87" providerId="LiveId" clId="{E14B2394-8C0D-4728-B291-E4445AAFDD2B}" dt="2017-08-26T04:30:34.362" v="109" actId="1076"/>
          <ac:picMkLst>
            <pc:docMk/>
            <pc:sldMk cId="0" sldId="425"/>
            <ac:picMk id="2" creationId="{9BA0D21D-7D19-471C-A008-5B487A812D53}"/>
          </ac:picMkLst>
        </pc:picChg>
      </pc:sldChg>
      <pc:sldChg chg="del">
        <pc:chgData name="Eric Grimm" userId="a22781aeebf10c87" providerId="LiveId" clId="{E14B2394-8C0D-4728-B291-E4445AAFDD2B}" dt="2017-08-26T04:31:57.563" v="130" actId="2696"/>
        <pc:sldMkLst>
          <pc:docMk/>
          <pc:sldMk cId="3247651922" sldId="577"/>
        </pc:sldMkLst>
      </pc:sldChg>
      <pc:sldChg chg="del">
        <pc:chgData name="Eric Grimm" userId="a22781aeebf10c87" providerId="LiveId" clId="{E14B2394-8C0D-4728-B291-E4445AAFDD2B}" dt="2017-08-26T04:31:58.892" v="131" actId="2696"/>
        <pc:sldMkLst>
          <pc:docMk/>
          <pc:sldMk cId="3413005490" sldId="57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atin typeface="Times New Roman" pitchFamily="18" charset="0"/>
              </a:defRPr>
            </a:lvl1pPr>
          </a:lstStyle>
          <a:p>
            <a:endParaRPr lang="en-US" dirty="0"/>
          </a:p>
        </p:txBody>
      </p:sp>
      <p:sp>
        <p:nvSpPr>
          <p:cNvPr id="18435" name="Rectangle 3"/>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endParaRPr lang="en-US" dirty="0"/>
          </a:p>
        </p:txBody>
      </p:sp>
      <p:sp>
        <p:nvSpPr>
          <p:cNvPr id="18436" name="Rectangle 4"/>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atin typeface="Times New Roman" pitchFamily="18" charset="0"/>
              </a:defRPr>
            </a:lvl1pPr>
          </a:lstStyle>
          <a:p>
            <a:endParaRPr lang="en-US" dirty="0"/>
          </a:p>
        </p:txBody>
      </p:sp>
      <p:sp>
        <p:nvSpPr>
          <p:cNvPr id="18437" name="Rectangle 5"/>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fld id="{EB9B4071-1A95-4321-9C8B-060DF11AA73A}" type="slidenum">
              <a:rPr lang="en-US"/>
              <a:pPr/>
              <a:t>‹#›</a:t>
            </a:fld>
            <a:endParaRPr lang="en-US" dirty="0"/>
          </a:p>
        </p:txBody>
      </p:sp>
    </p:spTree>
    <p:extLst>
      <p:ext uri="{BB962C8B-B14F-4D97-AF65-F5344CB8AC3E}">
        <p14:creationId xmlns:p14="http://schemas.microsoft.com/office/powerpoint/2010/main" val="575106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defRPr>
            </a:lvl1pPr>
          </a:lstStyle>
          <a:p>
            <a:endParaRPr lang="en-US" dirty="0"/>
          </a:p>
        </p:txBody>
      </p:sp>
      <p:sp>
        <p:nvSpPr>
          <p:cNvPr id="409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endParaRPr lang="en-US" dirty="0"/>
          </a:p>
        </p:txBody>
      </p:sp>
      <p:sp>
        <p:nvSpPr>
          <p:cNvPr id="40964" name="Rectangle 4"/>
          <p:cNvSpPr>
            <a:spLocks noGrp="1" noRot="1" noChangeAspect="1" noChangeArrowheads="1" noTextEdit="1"/>
          </p:cNvSpPr>
          <p:nvPr>
            <p:ph type="sldImg" idx="2"/>
          </p:nvPr>
        </p:nvSpPr>
        <p:spPr bwMode="auto">
          <a:xfrm>
            <a:off x="314325" y="685800"/>
            <a:ext cx="6229350" cy="350520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914400" y="4419600"/>
            <a:ext cx="50292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88392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defRPr>
            </a:lvl1pPr>
          </a:lstStyle>
          <a:p>
            <a:endParaRPr lang="en-US" dirty="0"/>
          </a:p>
        </p:txBody>
      </p:sp>
      <p:sp>
        <p:nvSpPr>
          <p:cNvPr id="40967" name="Rectangle 7"/>
          <p:cNvSpPr>
            <a:spLocks noGrp="1" noChangeArrowheads="1"/>
          </p:cNvSpPr>
          <p:nvPr>
            <p:ph type="sldNum" sz="quarter" idx="5"/>
          </p:nvPr>
        </p:nvSpPr>
        <p:spPr bwMode="auto">
          <a:xfrm>
            <a:off x="3886200" y="88392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fld id="{A719141C-1C90-419D-AC29-FCAD61723243}" type="slidenum">
              <a:rPr lang="en-US"/>
              <a:pPr/>
              <a:t>‹#›</a:t>
            </a:fld>
            <a:endParaRPr lang="en-US" dirty="0"/>
          </a:p>
        </p:txBody>
      </p:sp>
    </p:spTree>
    <p:extLst>
      <p:ext uri="{BB962C8B-B14F-4D97-AF65-F5344CB8AC3E}">
        <p14:creationId xmlns:p14="http://schemas.microsoft.com/office/powerpoint/2010/main" val="24964096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F011F-E51B-46BA-9C73-75AE55CBA968}" type="slidenum">
              <a:rPr lang="en-US"/>
              <a:pPr/>
              <a:t>1</a:t>
            </a:fld>
            <a:endParaRPr lang="en-US" dirty="0"/>
          </a:p>
        </p:txBody>
      </p:sp>
      <p:sp>
        <p:nvSpPr>
          <p:cNvPr id="378882" name="Rectangle 2"/>
          <p:cNvSpPr>
            <a:spLocks noGrp="1" noRot="1" noChangeAspect="1" noChangeArrowheads="1" noTextEdit="1"/>
          </p:cNvSpPr>
          <p:nvPr>
            <p:ph type="sldImg"/>
          </p:nvPr>
        </p:nvSpPr>
        <p:spPr>
          <a:xfrm>
            <a:off x="314325" y="685800"/>
            <a:ext cx="6229350" cy="3505200"/>
          </a:xfrm>
          <a:ln/>
        </p:spPr>
      </p:sp>
      <p:sp>
        <p:nvSpPr>
          <p:cNvPr id="3788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4325" y="685800"/>
            <a:ext cx="6229350" cy="3505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9141C-1C90-419D-AC29-FCAD61723243}" type="slidenum">
              <a:rPr lang="en-US" smtClean="0"/>
              <a:pPr/>
              <a:t>16</a:t>
            </a:fld>
            <a:endParaRPr lang="en-US" dirty="0"/>
          </a:p>
        </p:txBody>
      </p:sp>
    </p:spTree>
    <p:extLst>
      <p:ext uri="{BB962C8B-B14F-4D97-AF65-F5344CB8AC3E}">
        <p14:creationId xmlns:p14="http://schemas.microsoft.com/office/powerpoint/2010/main" val="2563125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64CE275-E46A-456A-9874-4CF35948B9B8}" type="slidenum">
              <a:rPr lang="en-US" smtClean="0"/>
              <a:pPr/>
              <a:t>28</a:t>
            </a:fld>
            <a:endParaRPr lang="en-US"/>
          </a:p>
        </p:txBody>
      </p:sp>
      <p:sp>
        <p:nvSpPr>
          <p:cNvPr id="80899" name="Rectangle 2"/>
          <p:cNvSpPr>
            <a:spLocks noGrp="1" noRot="1" noChangeAspect="1" noChangeArrowheads="1" noTextEdit="1"/>
          </p:cNvSpPr>
          <p:nvPr>
            <p:ph type="sldImg"/>
          </p:nvPr>
        </p:nvSpPr>
        <p:spPr>
          <a:xfrm>
            <a:off x="314325" y="685800"/>
            <a:ext cx="6229350" cy="3505200"/>
          </a:xfrm>
          <a:ln/>
        </p:spPr>
      </p:sp>
      <p:sp>
        <p:nvSpPr>
          <p:cNvPr id="809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64CE275-E46A-456A-9874-4CF35948B9B8}" type="slidenum">
              <a:rPr lang="en-US" smtClean="0"/>
              <a:pPr/>
              <a:t>2</a:t>
            </a:fld>
            <a:endParaRPr lang="en-US" dirty="0"/>
          </a:p>
        </p:txBody>
      </p:sp>
      <p:sp>
        <p:nvSpPr>
          <p:cNvPr id="80899" name="Rectangle 2"/>
          <p:cNvSpPr>
            <a:spLocks noGrp="1" noRot="1" noChangeAspect="1" noChangeArrowheads="1" noTextEdit="1"/>
          </p:cNvSpPr>
          <p:nvPr>
            <p:ph type="sldImg"/>
          </p:nvPr>
        </p:nvSpPr>
        <p:spPr>
          <a:xfrm>
            <a:off x="314325" y="685800"/>
            <a:ext cx="6229350" cy="3505200"/>
          </a:xfrm>
          <a:ln/>
        </p:spPr>
      </p:sp>
      <p:sp>
        <p:nvSpPr>
          <p:cNvPr id="8090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64CE275-E46A-456A-9874-4CF35948B9B8}" type="slidenum">
              <a:rPr lang="en-US" smtClean="0"/>
              <a:pPr/>
              <a:t>3</a:t>
            </a:fld>
            <a:endParaRPr lang="en-US" dirty="0"/>
          </a:p>
        </p:txBody>
      </p:sp>
      <p:sp>
        <p:nvSpPr>
          <p:cNvPr id="80899" name="Rectangle 2"/>
          <p:cNvSpPr>
            <a:spLocks noGrp="1" noRot="1" noChangeAspect="1" noChangeArrowheads="1" noTextEdit="1"/>
          </p:cNvSpPr>
          <p:nvPr>
            <p:ph type="sldImg"/>
          </p:nvPr>
        </p:nvSpPr>
        <p:spPr>
          <a:xfrm>
            <a:off x="314325" y="685800"/>
            <a:ext cx="6229350" cy="3505200"/>
          </a:xfrm>
          <a:ln/>
        </p:spPr>
      </p:sp>
      <p:sp>
        <p:nvSpPr>
          <p:cNvPr id="8090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1C32B436-666E-4C6B-AFCA-C0EFAE92FD36}" type="slidenum">
              <a:rPr lang="en-US" smtClean="0"/>
              <a:pPr/>
              <a:t>4</a:t>
            </a:fld>
            <a:endParaRPr lang="en-US" dirty="0"/>
          </a:p>
        </p:txBody>
      </p:sp>
      <p:sp>
        <p:nvSpPr>
          <p:cNvPr id="48131" name="Rectangle 2"/>
          <p:cNvSpPr>
            <a:spLocks noGrp="1" noRot="1" noChangeAspect="1" noChangeArrowheads="1" noTextEdit="1"/>
          </p:cNvSpPr>
          <p:nvPr>
            <p:ph type="sldImg"/>
          </p:nvPr>
        </p:nvSpPr>
        <p:spPr>
          <a:xfrm>
            <a:off x="314325" y="685800"/>
            <a:ext cx="6229350" cy="350520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1AACF2B-8A53-4AD3-B07B-EF4ECB5D3BFA}" type="slidenum">
              <a:rPr lang="en-US" smtClean="0"/>
              <a:pPr/>
              <a:t>5</a:t>
            </a:fld>
            <a:endParaRPr lang="en-US" dirty="0"/>
          </a:p>
        </p:txBody>
      </p:sp>
      <p:sp>
        <p:nvSpPr>
          <p:cNvPr id="50179" name="Rectangle 2"/>
          <p:cNvSpPr>
            <a:spLocks noGrp="1" noRot="1" noChangeAspect="1" noChangeArrowheads="1" noTextEdit="1"/>
          </p:cNvSpPr>
          <p:nvPr>
            <p:ph type="sldImg"/>
          </p:nvPr>
        </p:nvSpPr>
        <p:spPr>
          <a:xfrm>
            <a:off x="314325" y="685800"/>
            <a:ext cx="6229350" cy="3505200"/>
          </a:xfrm>
          <a:ln/>
        </p:spPr>
      </p:sp>
      <p:sp>
        <p:nvSpPr>
          <p:cNvPr id="5018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1AACF2B-8A53-4AD3-B07B-EF4ECB5D3BFA}" type="slidenum">
              <a:rPr lang="en-US" smtClean="0"/>
              <a:pPr/>
              <a:t>6</a:t>
            </a:fld>
            <a:endParaRPr lang="en-US" dirty="0"/>
          </a:p>
        </p:txBody>
      </p:sp>
      <p:sp>
        <p:nvSpPr>
          <p:cNvPr id="50179" name="Rectangle 2"/>
          <p:cNvSpPr>
            <a:spLocks noGrp="1" noRot="1" noChangeAspect="1" noChangeArrowheads="1" noTextEdit="1"/>
          </p:cNvSpPr>
          <p:nvPr>
            <p:ph type="sldImg"/>
          </p:nvPr>
        </p:nvSpPr>
        <p:spPr>
          <a:xfrm>
            <a:off x="314325" y="685800"/>
            <a:ext cx="6229350" cy="3505200"/>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962510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1AACF2B-8A53-4AD3-B07B-EF4ECB5D3BFA}" type="slidenum">
              <a:rPr lang="en-US" smtClean="0"/>
              <a:pPr/>
              <a:t>7</a:t>
            </a:fld>
            <a:endParaRPr lang="en-US" dirty="0"/>
          </a:p>
        </p:txBody>
      </p:sp>
      <p:sp>
        <p:nvSpPr>
          <p:cNvPr id="50179" name="Rectangle 2"/>
          <p:cNvSpPr>
            <a:spLocks noGrp="1" noRot="1" noChangeAspect="1" noChangeArrowheads="1" noTextEdit="1"/>
          </p:cNvSpPr>
          <p:nvPr>
            <p:ph type="sldImg"/>
          </p:nvPr>
        </p:nvSpPr>
        <p:spPr>
          <a:xfrm>
            <a:off x="314325" y="685800"/>
            <a:ext cx="6229350" cy="3505200"/>
          </a:xfrm>
          <a:ln/>
        </p:spPr>
      </p:sp>
      <p:sp>
        <p:nvSpPr>
          <p:cNvPr id="5018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64CE275-E46A-456A-9874-4CF35948B9B8}" type="slidenum">
              <a:rPr lang="en-US" smtClean="0"/>
              <a:pPr/>
              <a:t>8</a:t>
            </a:fld>
            <a:endParaRPr lang="en-US" dirty="0"/>
          </a:p>
        </p:txBody>
      </p:sp>
      <p:sp>
        <p:nvSpPr>
          <p:cNvPr id="80899" name="Rectangle 2"/>
          <p:cNvSpPr>
            <a:spLocks noGrp="1" noRot="1" noChangeAspect="1" noChangeArrowheads="1" noTextEdit="1"/>
          </p:cNvSpPr>
          <p:nvPr>
            <p:ph type="sldImg"/>
          </p:nvPr>
        </p:nvSpPr>
        <p:spPr>
          <a:xfrm>
            <a:off x="314325" y="685800"/>
            <a:ext cx="6229350" cy="3505200"/>
          </a:xfrm>
          <a:ln/>
        </p:spPr>
      </p:sp>
      <p:sp>
        <p:nvSpPr>
          <p:cNvPr id="8090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4325" y="685800"/>
            <a:ext cx="6229350" cy="3505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9141C-1C90-419D-AC29-FCAD61723243}" type="slidenum">
              <a:rPr lang="en-US" smtClean="0"/>
              <a:pPr/>
              <a:t>15</a:t>
            </a:fld>
            <a:endParaRPr lang="en-US" dirty="0"/>
          </a:p>
        </p:txBody>
      </p:sp>
    </p:spTree>
    <p:extLst>
      <p:ext uri="{BB962C8B-B14F-4D97-AF65-F5344CB8AC3E}">
        <p14:creationId xmlns:p14="http://schemas.microsoft.com/office/powerpoint/2010/main" val="2085664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E1D93D6D-9264-45D7-B51F-F50F5410BD2A}"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E94B41FA-C6DD-4C34-BDB5-ED8A0741B10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CA66DE23-2262-4231-BF75-90B064A3B1DD}"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2C774E21-B108-4F45-9482-F7980780714E}"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993B6E4-81A1-4533-A58E-D7FC35817479}"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B24C625B-0EE7-4ED5-91AA-27485C66C28C}"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5C026DEB-DDE0-49BE-9732-3FF6B505991E}"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0D0F2632-0614-42FA-8235-23BAEF2DD280}"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355FDF50-845C-4D24-A391-F933A694DEE1}"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A81A6E60-9438-4A1A-AE0B-F8C449DFA4AA}"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5A855E23-6A1C-4337-AF65-77CD10129F58}"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3366">
                <a:gamma/>
                <a:shade val="0"/>
                <a:invGamma/>
              </a:srgbClr>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endParaRPr lang="en-US" dirty="0"/>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dirty="0"/>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CA85DF6-08A2-4DFD-A6AE-831E033036CB}" type="slidenum">
              <a:rPr lang="en-US"/>
              <a:pPr/>
              <a:t>‹#›</a:t>
            </a:fld>
            <a:endParaRPr lang="en-US" dirty="0"/>
          </a:p>
        </p:txBody>
      </p:sp>
      <p:sp>
        <p:nvSpPr>
          <p:cNvPr id="1031" name="Line 7"/>
          <p:cNvSpPr>
            <a:spLocks noChangeShapeType="1"/>
          </p:cNvSpPr>
          <p:nvPr userDrawn="1"/>
        </p:nvSpPr>
        <p:spPr bwMode="auto">
          <a:xfrm>
            <a:off x="0" y="6802438"/>
            <a:ext cx="12192000" cy="0"/>
          </a:xfrm>
          <a:prstGeom prst="line">
            <a:avLst/>
          </a:prstGeom>
          <a:noFill/>
          <a:ln w="44450">
            <a:solidFill>
              <a:srgbClr val="FF9900"/>
            </a:solidFill>
            <a:round/>
            <a:headEnd/>
            <a:tailEnd/>
          </a:ln>
          <a:effectLst/>
        </p:spPr>
        <p:txBody>
          <a:bodyPr/>
          <a:lstStyle/>
          <a:p>
            <a:endParaRPr lang="en-US" dirty="0"/>
          </a:p>
        </p:txBody>
      </p:sp>
      <p:sp>
        <p:nvSpPr>
          <p:cNvPr id="1032" name="Line 8"/>
          <p:cNvSpPr>
            <a:spLocks noChangeShapeType="1"/>
          </p:cNvSpPr>
          <p:nvPr userDrawn="1"/>
        </p:nvSpPr>
        <p:spPr bwMode="auto">
          <a:xfrm>
            <a:off x="0" y="1092200"/>
            <a:ext cx="12192000" cy="0"/>
          </a:xfrm>
          <a:prstGeom prst="line">
            <a:avLst/>
          </a:prstGeom>
          <a:noFill/>
          <a:ln w="47625">
            <a:solidFill>
              <a:srgbClr val="FF9900"/>
            </a:solidFill>
            <a:round/>
            <a:headEnd/>
            <a:tailEnd/>
          </a:ln>
          <a:effectLst/>
        </p:spPr>
        <p:txBody>
          <a:bodyPr/>
          <a:lstStyle/>
          <a:p>
            <a:endParaRPr lang="en-US" dirty="0"/>
          </a:p>
        </p:txBody>
      </p:sp>
      <p:sp>
        <p:nvSpPr>
          <p:cNvPr id="1033" name="Line 9"/>
          <p:cNvSpPr>
            <a:spLocks noChangeShapeType="1"/>
          </p:cNvSpPr>
          <p:nvPr userDrawn="1"/>
        </p:nvSpPr>
        <p:spPr bwMode="auto">
          <a:xfrm>
            <a:off x="0" y="1122363"/>
            <a:ext cx="12192000" cy="0"/>
          </a:xfrm>
          <a:prstGeom prst="line">
            <a:avLst/>
          </a:prstGeom>
          <a:noFill/>
          <a:ln w="22225">
            <a:solidFill>
              <a:srgbClr val="FF0000"/>
            </a:solidFill>
            <a:round/>
            <a:headEnd/>
            <a:tailEnd/>
          </a:ln>
          <a:effectLst/>
        </p:spPr>
        <p:txBody>
          <a:bodyPr/>
          <a:lstStyle/>
          <a:p>
            <a:endParaRPr lang="en-US" dirty="0"/>
          </a:p>
        </p:txBody>
      </p:sp>
      <p:sp>
        <p:nvSpPr>
          <p:cNvPr id="1034" name="Line 10"/>
          <p:cNvSpPr>
            <a:spLocks noChangeShapeType="1"/>
          </p:cNvSpPr>
          <p:nvPr userDrawn="1"/>
        </p:nvSpPr>
        <p:spPr bwMode="auto">
          <a:xfrm>
            <a:off x="-12700" y="1103313"/>
            <a:ext cx="12192000" cy="0"/>
          </a:xfrm>
          <a:prstGeom prst="line">
            <a:avLst/>
          </a:prstGeom>
          <a:noFill/>
          <a:ln w="22225">
            <a:solidFill>
              <a:srgbClr val="FFCC00"/>
            </a:solidFill>
            <a:round/>
            <a:headEnd/>
            <a:tailEnd/>
          </a:ln>
          <a:effectLst/>
        </p:spPr>
        <p:txBody>
          <a:bodyPr/>
          <a:lstStyle/>
          <a:p>
            <a:endParaRPr lang="en-US" dirty="0"/>
          </a:p>
        </p:txBody>
      </p:sp>
      <p:sp>
        <p:nvSpPr>
          <p:cNvPr id="1035" name="Line 11"/>
          <p:cNvSpPr>
            <a:spLocks noChangeShapeType="1"/>
          </p:cNvSpPr>
          <p:nvPr userDrawn="1"/>
        </p:nvSpPr>
        <p:spPr bwMode="auto">
          <a:xfrm>
            <a:off x="-6350" y="6826250"/>
            <a:ext cx="12192001" cy="0"/>
          </a:xfrm>
          <a:prstGeom prst="line">
            <a:avLst/>
          </a:prstGeom>
          <a:noFill/>
          <a:ln w="22225">
            <a:solidFill>
              <a:srgbClr val="FF0000"/>
            </a:solidFill>
            <a:round/>
            <a:headEnd/>
            <a:tailEnd/>
          </a:ln>
          <a:effectLst/>
        </p:spPr>
        <p:txBody>
          <a:body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hyperlink" Target="http://www.neotomadb.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3.png"/><Relationship Id="rId9" Type="http://schemas.openxmlformats.org/officeDocument/2006/relationships/image" Target="../media/image48.jpe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image" Target="../media/image6.jp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0.jpeg"/><Relationship Id="rId7"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jpe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w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LogoPollenHRC.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354497" y="1"/>
            <a:ext cx="1828800" cy="1362075"/>
          </a:xfrm>
          <a:prstGeom prst="rect">
            <a:avLst/>
          </a:prstGeom>
          <a:noFill/>
          <a:ln w="9525">
            <a:noFill/>
            <a:miter lim="800000"/>
            <a:headEnd/>
            <a:tailEnd/>
          </a:ln>
        </p:spPr>
      </p:pic>
      <p:sp>
        <p:nvSpPr>
          <p:cNvPr id="5" name="Text Box 2"/>
          <p:cNvSpPr txBox="1">
            <a:spLocks noChangeArrowheads="1"/>
          </p:cNvSpPr>
          <p:nvPr/>
        </p:nvSpPr>
        <p:spPr bwMode="auto">
          <a:xfrm>
            <a:off x="508998" y="1727532"/>
            <a:ext cx="11080965" cy="1077218"/>
          </a:xfrm>
          <a:prstGeom prst="rect">
            <a:avLst/>
          </a:prstGeom>
          <a:noFill/>
          <a:ln w="9525" algn="ctr">
            <a:noFill/>
            <a:miter lim="800000"/>
            <a:headEnd/>
            <a:tailEnd/>
          </a:ln>
          <a:effectLst/>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3200" b="1" dirty="0">
                <a:ln w="50800"/>
                <a:solidFill>
                  <a:schemeClr val="bg1">
                    <a:shade val="50000"/>
                  </a:schemeClr>
                </a:solidFill>
                <a:latin typeface="Calibri" panose="020F0502020204030204" pitchFamily="34" charset="0"/>
              </a:rPr>
              <a:t>The Neotoma Paleoecology Database</a:t>
            </a:r>
          </a:p>
          <a:p>
            <a:r>
              <a:rPr lang="en-US" sz="3200" b="1" dirty="0">
                <a:ln w="50800"/>
                <a:solidFill>
                  <a:schemeClr val="bg1">
                    <a:shade val="50000"/>
                  </a:schemeClr>
                </a:solidFill>
                <a:latin typeface="Calibri" panose="020F0502020204030204" pitchFamily="34" charset="0"/>
              </a:rPr>
              <a:t>(</a:t>
            </a:r>
            <a:r>
              <a:rPr lang="en-US" sz="3200" b="1" dirty="0">
                <a:ln w="50800"/>
                <a:solidFill>
                  <a:schemeClr val="accent1">
                    <a:lumMod val="60000"/>
                    <a:lumOff val="40000"/>
                  </a:schemeClr>
                </a:solidFill>
                <a:latin typeface="Calibri" pitchFamily="34" charset="0"/>
                <a:hlinkClick r:id="rId4"/>
              </a:rPr>
              <a:t>www.neotomadb.org</a:t>
            </a:r>
            <a:r>
              <a:rPr lang="en-US" sz="3200" b="1" dirty="0">
                <a:ln w="50800"/>
                <a:solidFill>
                  <a:schemeClr val="bg1">
                    <a:shade val="50000"/>
                  </a:schemeClr>
                </a:solidFill>
                <a:latin typeface="Calibri" pitchFamily="34" charset="0"/>
              </a:rPr>
              <a:t>)</a:t>
            </a:r>
            <a:endParaRPr lang="en-US" sz="3600" b="1" dirty="0">
              <a:ln w="50800"/>
              <a:solidFill>
                <a:schemeClr val="bg1">
                  <a:shade val="50000"/>
                </a:schemeClr>
              </a:solidFill>
              <a:latin typeface="Calibri" pitchFamily="34" charset="0"/>
            </a:endParaRPr>
          </a:p>
        </p:txBody>
      </p:sp>
      <p:pic>
        <p:nvPicPr>
          <p:cNvPr id="7" name="Picture 6" descr="nsf1.gif"/>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95857" y="4131210"/>
            <a:ext cx="1581150" cy="1590675"/>
          </a:xfrm>
          <a:prstGeom prst="rect">
            <a:avLst/>
          </a:prstGeom>
        </p:spPr>
      </p:pic>
      <p:sp>
        <p:nvSpPr>
          <p:cNvPr id="8" name="Text Box 2"/>
          <p:cNvSpPr txBox="1">
            <a:spLocks noChangeArrowheads="1"/>
          </p:cNvSpPr>
          <p:nvPr/>
        </p:nvSpPr>
        <p:spPr bwMode="auto">
          <a:xfrm>
            <a:off x="9382902" y="5678739"/>
            <a:ext cx="2207061" cy="830997"/>
          </a:xfrm>
          <a:prstGeom prst="rect">
            <a:avLst/>
          </a:prstGeom>
          <a:noFill/>
          <a:ln w="9525" algn="ctr">
            <a:noFill/>
            <a:miter lim="800000"/>
            <a:headEnd/>
            <a:tailEnd/>
          </a:ln>
          <a:effectLst/>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2400" b="1" dirty="0">
                <a:ln w="50800"/>
                <a:solidFill>
                  <a:schemeClr val="bg1">
                    <a:shade val="50000"/>
                  </a:schemeClr>
                </a:solidFill>
                <a:latin typeface="Calibri" pitchFamily="34" charset="0"/>
              </a:rPr>
              <a:t>Geoinformatics Program</a:t>
            </a:r>
          </a:p>
        </p:txBody>
      </p:sp>
      <p:sp>
        <p:nvSpPr>
          <p:cNvPr id="11" name="Text Box 2"/>
          <p:cNvSpPr txBox="1">
            <a:spLocks noChangeArrowheads="1"/>
          </p:cNvSpPr>
          <p:nvPr/>
        </p:nvSpPr>
        <p:spPr bwMode="auto">
          <a:xfrm>
            <a:off x="3546592" y="3592601"/>
            <a:ext cx="5153553" cy="1077218"/>
          </a:xfrm>
          <a:prstGeom prst="rect">
            <a:avLst/>
          </a:prstGeom>
          <a:noFill/>
          <a:ln w="9525" algn="ctr">
            <a:noFill/>
            <a:miter lim="800000"/>
            <a:headEnd/>
            <a:tailEnd/>
          </a:ln>
          <a:effectLst/>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3200" b="1" dirty="0">
                <a:ln w="50800"/>
                <a:solidFill>
                  <a:schemeClr val="bg1">
                    <a:shade val="50000"/>
                  </a:schemeClr>
                </a:solidFill>
                <a:latin typeface="Calibri" pitchFamily="34" charset="0"/>
              </a:rPr>
              <a:t>Eric C. Grimm</a:t>
            </a:r>
          </a:p>
          <a:p>
            <a:r>
              <a:rPr lang="en-US" sz="3200" b="1" dirty="0">
                <a:ln w="50800"/>
                <a:solidFill>
                  <a:schemeClr val="bg1">
                    <a:shade val="50000"/>
                  </a:schemeClr>
                </a:solidFill>
                <a:latin typeface="Calibri" pitchFamily="34" charset="0"/>
              </a:rPr>
              <a:t>University of Minnesota</a:t>
            </a:r>
          </a:p>
        </p:txBody>
      </p:sp>
      <p:grpSp>
        <p:nvGrpSpPr>
          <p:cNvPr id="10" name="Group 9">
            <a:extLst>
              <a:ext uri="{FF2B5EF4-FFF2-40B4-BE49-F238E27FC236}">
                <a16:creationId xmlns:a16="http://schemas.microsoft.com/office/drawing/2014/main" id="{F1116A2C-E7D6-4053-9286-4BD3C2B9DAB1}"/>
              </a:ext>
            </a:extLst>
          </p:cNvPr>
          <p:cNvGrpSpPr>
            <a:grpSpLocks noChangeAspect="1"/>
          </p:cNvGrpSpPr>
          <p:nvPr/>
        </p:nvGrpSpPr>
        <p:grpSpPr>
          <a:xfrm>
            <a:off x="398840" y="5096777"/>
            <a:ext cx="1560546" cy="1371600"/>
            <a:chOff x="165927" y="4977663"/>
            <a:chExt cx="1997874" cy="1755979"/>
          </a:xfrm>
        </p:grpSpPr>
        <p:pic>
          <p:nvPicPr>
            <p:cNvPr id="12" name="Picture 11">
              <a:extLst>
                <a:ext uri="{FF2B5EF4-FFF2-40B4-BE49-F238E27FC236}">
                  <a16:creationId xmlns:a16="http://schemas.microsoft.com/office/drawing/2014/main" id="{69C9C83F-1A1A-4CE2-ABB0-E7D521E933AA}"/>
                </a:ext>
              </a:extLst>
            </p:cNvPr>
            <p:cNvPicPr>
              <a:picLocks noChangeAspect="1"/>
            </p:cNvPicPr>
            <p:nvPr/>
          </p:nvPicPr>
          <p:blipFill>
            <a:blip r:embed="rId6"/>
            <a:stretch>
              <a:fillRect/>
            </a:stretch>
          </p:blipFill>
          <p:spPr>
            <a:xfrm>
              <a:off x="170409" y="4977663"/>
              <a:ext cx="1993392" cy="1105310"/>
            </a:xfrm>
            <a:prstGeom prst="rect">
              <a:avLst/>
            </a:prstGeom>
          </p:spPr>
        </p:pic>
        <p:pic>
          <p:nvPicPr>
            <p:cNvPr id="13" name="Picture 2" descr="CwdmkR-RGB">
              <a:extLst>
                <a:ext uri="{FF2B5EF4-FFF2-40B4-BE49-F238E27FC236}">
                  <a16:creationId xmlns:a16="http://schemas.microsoft.com/office/drawing/2014/main" id="{2A895999-AC20-4B67-A27E-2733884F92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5927" y="6002122"/>
              <a:ext cx="18491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14600" y="1188720"/>
            <a:ext cx="6887361" cy="5577840"/>
          </a:xfrm>
          <a:prstGeom prst="rect">
            <a:avLst/>
          </a:prstGeom>
        </p:spPr>
      </p:pic>
      <p:sp>
        <p:nvSpPr>
          <p:cNvPr id="3" name="Text Box 4"/>
          <p:cNvSpPr txBox="1">
            <a:spLocks noChangeArrowheads="1"/>
          </p:cNvSpPr>
          <p:nvPr/>
        </p:nvSpPr>
        <p:spPr bwMode="auto">
          <a:xfrm>
            <a:off x="3949953" y="227536"/>
            <a:ext cx="3927357"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Explorer</a:t>
            </a:r>
          </a:p>
        </p:txBody>
      </p:sp>
      <p:pic>
        <p:nvPicPr>
          <p:cNvPr id="4" name="Picture 8" descr="LogoPollenHRC.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spTree>
    <p:extLst>
      <p:ext uri="{BB962C8B-B14F-4D97-AF65-F5344CB8AC3E}">
        <p14:creationId xmlns:p14="http://schemas.microsoft.com/office/powerpoint/2010/main" val="93808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49953" y="227536"/>
            <a:ext cx="3927357"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Explorer</a:t>
            </a:r>
          </a:p>
        </p:txBody>
      </p:sp>
      <p:pic>
        <p:nvPicPr>
          <p:cNvPr id="4" name="Picture 8" descr="LogoPollenHRC.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4600" y="1188720"/>
            <a:ext cx="6887361" cy="5577840"/>
          </a:xfrm>
          <a:prstGeom prst="rect">
            <a:avLst/>
          </a:prstGeom>
        </p:spPr>
      </p:pic>
    </p:spTree>
    <p:extLst>
      <p:ext uri="{BB962C8B-B14F-4D97-AF65-F5344CB8AC3E}">
        <p14:creationId xmlns:p14="http://schemas.microsoft.com/office/powerpoint/2010/main" val="1880759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49953" y="227536"/>
            <a:ext cx="3927357"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Explorer</a:t>
            </a:r>
          </a:p>
        </p:txBody>
      </p:sp>
      <p:pic>
        <p:nvPicPr>
          <p:cNvPr id="4" name="Picture 8" descr="LogoPollenHRC.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4600" y="1188720"/>
            <a:ext cx="6887361" cy="5577840"/>
          </a:xfrm>
          <a:prstGeom prst="rect">
            <a:avLst/>
          </a:prstGeom>
        </p:spPr>
      </p:pic>
    </p:spTree>
    <p:extLst>
      <p:ext uri="{BB962C8B-B14F-4D97-AF65-F5344CB8AC3E}">
        <p14:creationId xmlns:p14="http://schemas.microsoft.com/office/powerpoint/2010/main" val="73663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49953" y="227536"/>
            <a:ext cx="3927357"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Explorer</a:t>
            </a:r>
          </a:p>
        </p:txBody>
      </p:sp>
      <p:pic>
        <p:nvPicPr>
          <p:cNvPr id="4" name="Picture 8" descr="LogoPollenHRC.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4600" y="1188720"/>
            <a:ext cx="6887361" cy="5577840"/>
          </a:xfrm>
          <a:prstGeom prst="rect">
            <a:avLst/>
          </a:prstGeom>
        </p:spPr>
      </p:pic>
    </p:spTree>
    <p:extLst>
      <p:ext uri="{BB962C8B-B14F-4D97-AF65-F5344CB8AC3E}">
        <p14:creationId xmlns:p14="http://schemas.microsoft.com/office/powerpoint/2010/main" val="2299747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49953" y="227536"/>
            <a:ext cx="3927357"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Explorer</a:t>
            </a:r>
          </a:p>
        </p:txBody>
      </p:sp>
      <p:pic>
        <p:nvPicPr>
          <p:cNvPr id="4" name="Picture 8" descr="LogoPollenHRC.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4600" y="1188720"/>
            <a:ext cx="6887361" cy="5577840"/>
          </a:xfrm>
          <a:prstGeom prst="rect">
            <a:avLst/>
          </a:prstGeom>
        </p:spPr>
      </p:pic>
    </p:spTree>
    <p:extLst>
      <p:ext uri="{BB962C8B-B14F-4D97-AF65-F5344CB8AC3E}">
        <p14:creationId xmlns:p14="http://schemas.microsoft.com/office/powerpoint/2010/main" val="288180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93439" y="1179576"/>
            <a:ext cx="8005122" cy="5577840"/>
          </a:xfrm>
          <a:prstGeom prst="rect">
            <a:avLst/>
          </a:prstGeom>
        </p:spPr>
      </p:pic>
      <p:pic>
        <p:nvPicPr>
          <p:cNvPr id="2" name="Picture 8" descr="LogoPollenHRC.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338393" y="1"/>
            <a:ext cx="1828800" cy="1362075"/>
          </a:xfrm>
          <a:prstGeom prst="rect">
            <a:avLst/>
          </a:prstGeom>
          <a:noFill/>
          <a:ln w="9525">
            <a:noFill/>
            <a:miter lim="800000"/>
            <a:headEnd/>
            <a:tailEnd/>
          </a:ln>
        </p:spPr>
      </p:pic>
      <p:sp>
        <p:nvSpPr>
          <p:cNvPr id="6" name="Text Box 4"/>
          <p:cNvSpPr txBox="1">
            <a:spLocks noChangeArrowheads="1"/>
          </p:cNvSpPr>
          <p:nvPr/>
        </p:nvSpPr>
        <p:spPr bwMode="auto">
          <a:xfrm>
            <a:off x="2763197" y="217489"/>
            <a:ext cx="6665607" cy="58477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200" b="1" dirty="0">
                <a:ln w="50800"/>
                <a:solidFill>
                  <a:schemeClr val="bg1">
                    <a:shade val="50000"/>
                  </a:schemeClr>
                </a:solidFill>
              </a:rPr>
              <a:t>18-12 ka: &gt;40% </a:t>
            </a:r>
            <a:r>
              <a:rPr lang="en-US" sz="3200" b="1" i="1" dirty="0">
                <a:ln w="50800"/>
                <a:solidFill>
                  <a:schemeClr val="bg1">
                    <a:shade val="50000"/>
                  </a:schemeClr>
                </a:solidFill>
              </a:rPr>
              <a:t>Picea</a:t>
            </a:r>
            <a:r>
              <a:rPr lang="en-US" sz="3200" b="1" dirty="0">
                <a:ln w="50800"/>
                <a:solidFill>
                  <a:schemeClr val="bg1">
                    <a:shade val="50000"/>
                  </a:schemeClr>
                </a:solidFill>
              </a:rPr>
              <a:t>, </a:t>
            </a:r>
            <a:r>
              <a:rPr lang="en-US" sz="3200" b="1" i="1" dirty="0">
                <a:ln w="50800"/>
                <a:solidFill>
                  <a:schemeClr val="bg1">
                    <a:shade val="50000"/>
                  </a:schemeClr>
                </a:solidFill>
              </a:rPr>
              <a:t>Mammut</a:t>
            </a:r>
            <a:r>
              <a:rPr lang="en-US" sz="3200" b="1" dirty="0">
                <a:ln w="50800"/>
                <a:solidFill>
                  <a:schemeClr val="bg1">
                    <a:shade val="50000"/>
                  </a:schemeClr>
                </a:solidFill>
              </a:rPr>
              <a:t>  </a:t>
            </a:r>
          </a:p>
        </p:txBody>
      </p:sp>
      <p:pic>
        <p:nvPicPr>
          <p:cNvPr id="2050" name="Picture 2" descr="http://strickler.olivet.edu/sf/images/mammut2.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97162" y="4530800"/>
            <a:ext cx="3657600" cy="22217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93439" y="1179576"/>
            <a:ext cx="8005122" cy="5577840"/>
          </a:xfrm>
          <a:prstGeom prst="rect">
            <a:avLst/>
          </a:prstGeom>
        </p:spPr>
      </p:pic>
      <p:pic>
        <p:nvPicPr>
          <p:cNvPr id="2" name="Picture 8" descr="LogoPollenHRC.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338391" y="1"/>
            <a:ext cx="1828800" cy="1362075"/>
          </a:xfrm>
          <a:prstGeom prst="rect">
            <a:avLst/>
          </a:prstGeom>
          <a:noFill/>
          <a:ln w="9525">
            <a:noFill/>
            <a:miter lim="800000"/>
            <a:headEnd/>
            <a:tailEnd/>
          </a:ln>
        </p:spPr>
      </p:pic>
      <p:sp>
        <p:nvSpPr>
          <p:cNvPr id="6" name="Text Box 4"/>
          <p:cNvSpPr txBox="1">
            <a:spLocks noChangeArrowheads="1"/>
          </p:cNvSpPr>
          <p:nvPr/>
        </p:nvSpPr>
        <p:spPr bwMode="auto">
          <a:xfrm>
            <a:off x="1556135" y="217489"/>
            <a:ext cx="9079730" cy="58477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200" b="1" dirty="0">
                <a:ln w="50800"/>
                <a:solidFill>
                  <a:schemeClr val="bg1">
                    <a:shade val="50000"/>
                  </a:schemeClr>
                </a:solidFill>
              </a:rPr>
              <a:t>18-12 ka: &gt;40% </a:t>
            </a:r>
            <a:r>
              <a:rPr lang="en-US" sz="3200" b="1" i="1" dirty="0">
                <a:ln w="50800"/>
                <a:solidFill>
                  <a:schemeClr val="bg1">
                    <a:shade val="50000"/>
                  </a:schemeClr>
                </a:solidFill>
              </a:rPr>
              <a:t>Picea</a:t>
            </a:r>
            <a:r>
              <a:rPr lang="en-US" sz="3200" b="1" dirty="0">
                <a:ln w="50800"/>
                <a:solidFill>
                  <a:schemeClr val="bg1">
                    <a:shade val="50000"/>
                  </a:schemeClr>
                </a:solidFill>
              </a:rPr>
              <a:t>, </a:t>
            </a:r>
            <a:r>
              <a:rPr lang="en-US" sz="3200" b="1" i="1" dirty="0">
                <a:ln w="50800"/>
                <a:solidFill>
                  <a:schemeClr val="bg1">
                    <a:shade val="50000"/>
                  </a:schemeClr>
                </a:solidFill>
              </a:rPr>
              <a:t>Mammut, Mammuthus</a:t>
            </a:r>
            <a:r>
              <a:rPr lang="en-US" sz="3200" b="1" dirty="0">
                <a:ln w="50800"/>
                <a:solidFill>
                  <a:schemeClr val="bg1">
                    <a:shade val="50000"/>
                  </a:schemeClr>
                </a:solidFill>
              </a:rPr>
              <a:t>  </a:t>
            </a:r>
          </a:p>
        </p:txBody>
      </p:sp>
      <p:sp>
        <p:nvSpPr>
          <p:cNvPr id="3" name="TextBox 2"/>
          <p:cNvSpPr txBox="1"/>
          <p:nvPr/>
        </p:nvSpPr>
        <p:spPr>
          <a:xfrm>
            <a:off x="4867958" y="1394815"/>
            <a:ext cx="5237331" cy="646331"/>
          </a:xfrm>
          <a:prstGeom prst="rect">
            <a:avLst/>
          </a:prstGeom>
          <a:noFill/>
        </p:spPr>
        <p:txBody>
          <a:bodyPr wrap="none" rtlCol="0">
            <a:spAutoFit/>
          </a:bodyPr>
          <a:lstStyle/>
          <a:p>
            <a:r>
              <a:rPr lang="en-US" sz="3600" b="1" i="1" dirty="0">
                <a:solidFill>
                  <a:schemeClr val="accent2">
                    <a:lumMod val="50000"/>
                  </a:schemeClr>
                </a:solidFill>
              </a:rPr>
              <a:t>Critical issue is dating!</a:t>
            </a: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09591" y="4328115"/>
            <a:ext cx="3657600" cy="2429301"/>
          </a:xfrm>
          <a:prstGeom prst="rect">
            <a:avLst/>
          </a:prstGeom>
        </p:spPr>
      </p:pic>
    </p:spTree>
    <p:extLst>
      <p:ext uri="{BB962C8B-B14F-4D97-AF65-F5344CB8AC3E}">
        <p14:creationId xmlns:p14="http://schemas.microsoft.com/office/powerpoint/2010/main" val="19831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73597" y="1188720"/>
            <a:ext cx="5494247" cy="5486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6979" y="1188720"/>
            <a:ext cx="5496210" cy="5486400"/>
          </a:xfrm>
          <a:prstGeom prst="rect">
            <a:avLst/>
          </a:prstGeom>
        </p:spPr>
      </p:pic>
      <p:pic>
        <p:nvPicPr>
          <p:cNvPr id="2" name="Picture 8" descr="LogoPollenHRC.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338816" y="1"/>
            <a:ext cx="1828800" cy="1362075"/>
          </a:xfrm>
          <a:prstGeom prst="rect">
            <a:avLst/>
          </a:prstGeom>
          <a:noFill/>
          <a:ln w="9525">
            <a:noFill/>
            <a:miter lim="800000"/>
            <a:headEnd/>
            <a:tailEnd/>
          </a:ln>
        </p:spPr>
      </p:pic>
      <p:sp>
        <p:nvSpPr>
          <p:cNvPr id="3" name="Text Box 2"/>
          <p:cNvSpPr txBox="1">
            <a:spLocks noChangeArrowheads="1"/>
          </p:cNvSpPr>
          <p:nvPr/>
        </p:nvSpPr>
        <p:spPr bwMode="auto">
          <a:xfrm>
            <a:off x="1820214" y="207964"/>
            <a:ext cx="8551573" cy="646331"/>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3600" b="1" dirty="0">
                <a:ln w="50800"/>
                <a:solidFill>
                  <a:schemeClr val="bg1">
                    <a:shade val="50000"/>
                  </a:schemeClr>
                </a:solidFill>
                <a:latin typeface="Calibri" panose="020F0502020204030204" pitchFamily="34" charset="0"/>
              </a:rPr>
              <a:t>Value Added: Chronologies and Age Models</a:t>
            </a:r>
          </a:p>
        </p:txBody>
      </p:sp>
    </p:spTree>
    <p:extLst>
      <p:ext uri="{BB962C8B-B14F-4D97-AF65-F5344CB8AC3E}">
        <p14:creationId xmlns:p14="http://schemas.microsoft.com/office/powerpoint/2010/main" val="1661152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5316533" y="227536"/>
            <a:ext cx="982961"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Tilia</a:t>
            </a:r>
          </a:p>
        </p:txBody>
      </p:sp>
      <p:pic>
        <p:nvPicPr>
          <p:cNvPr id="4" name="Picture 8" descr="LogoPollenHRC.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91640" y="1188720"/>
            <a:ext cx="8718422" cy="5577840"/>
          </a:xfrm>
          <a:prstGeom prst="rect">
            <a:avLst/>
          </a:prstGeom>
        </p:spPr>
      </p:pic>
    </p:spTree>
    <p:extLst>
      <p:ext uri="{BB962C8B-B14F-4D97-AF65-F5344CB8AC3E}">
        <p14:creationId xmlns:p14="http://schemas.microsoft.com/office/powerpoint/2010/main" val="2454737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LogoPollenHRC.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40667" y="1175657"/>
            <a:ext cx="8718422" cy="5577840"/>
          </a:xfrm>
          <a:prstGeom prst="rect">
            <a:avLst/>
          </a:prstGeom>
        </p:spPr>
      </p:pic>
      <p:sp>
        <p:nvSpPr>
          <p:cNvPr id="6" name="Text Box 4"/>
          <p:cNvSpPr txBox="1">
            <a:spLocks noChangeArrowheads="1"/>
          </p:cNvSpPr>
          <p:nvPr/>
        </p:nvSpPr>
        <p:spPr bwMode="auto">
          <a:xfrm>
            <a:off x="5316533" y="227536"/>
            <a:ext cx="982961"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Tilia</a:t>
            </a:r>
          </a:p>
        </p:txBody>
      </p:sp>
    </p:spTree>
    <p:extLst>
      <p:ext uri="{BB962C8B-B14F-4D97-AF65-F5344CB8AC3E}">
        <p14:creationId xmlns:p14="http://schemas.microsoft.com/office/powerpoint/2010/main" val="125645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550719" y="357872"/>
            <a:ext cx="4295600"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Q: What is Neotoma?</a:t>
            </a:r>
          </a:p>
        </p:txBody>
      </p:sp>
      <p:sp>
        <p:nvSpPr>
          <p:cNvPr id="33797" name="Text Box 17"/>
          <p:cNvSpPr txBox="1">
            <a:spLocks noChangeArrowheads="1"/>
          </p:cNvSpPr>
          <p:nvPr/>
        </p:nvSpPr>
        <p:spPr bwMode="auto">
          <a:xfrm>
            <a:off x="3168650" y="5376863"/>
            <a:ext cx="528638" cy="366712"/>
          </a:xfrm>
          <a:prstGeom prst="rect">
            <a:avLst/>
          </a:prstGeom>
          <a:noFill/>
          <a:ln w="9525" algn="ctr">
            <a:noFill/>
            <a:miter lim="800000"/>
            <a:headEnd/>
            <a:tailEnd/>
          </a:ln>
        </p:spPr>
        <p:txBody>
          <a:bodyPr>
            <a:spAutoFit/>
          </a:bodyPr>
          <a:lstStyle/>
          <a:p>
            <a:endParaRPr lang="en-US" dirty="0"/>
          </a:p>
        </p:txBody>
      </p:sp>
      <p:pic>
        <p:nvPicPr>
          <p:cNvPr id="33798" name="Picture 8" descr="LogoPollenHRC.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363202" y="1"/>
            <a:ext cx="1828800" cy="1362075"/>
          </a:xfrm>
          <a:prstGeom prst="rect">
            <a:avLst/>
          </a:prstGeom>
          <a:noFill/>
          <a:ln w="9525">
            <a:noFill/>
            <a:miter lim="800000"/>
            <a:headEnd/>
            <a:tailEnd/>
          </a:ln>
        </p:spPr>
      </p:pic>
      <p:sp>
        <p:nvSpPr>
          <p:cNvPr id="16" name="Rectangle 15"/>
          <p:cNvSpPr/>
          <p:nvPr/>
        </p:nvSpPr>
        <p:spPr>
          <a:xfrm>
            <a:off x="550719" y="1893979"/>
            <a:ext cx="11419608" cy="1200329"/>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573088" indent="-573088" algn="l">
              <a:tabLst>
                <a:tab pos="573088" algn="l"/>
              </a:tabLst>
            </a:pPr>
            <a:r>
              <a:rPr lang="en-US" sz="3600" b="1" dirty="0">
                <a:ln w="50800"/>
                <a:solidFill>
                  <a:schemeClr val="bg1">
                    <a:shade val="50000"/>
                  </a:schemeClr>
                </a:solidFill>
                <a:latin typeface="Calibri" panose="020F0502020204030204" pitchFamily="34" charset="0"/>
              </a:rPr>
              <a:t>A:	An Open-Access Multiproxy Community Database for the Quaternary-Pliocene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LogoPollenHRC.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4600" y="1188720"/>
            <a:ext cx="6906464" cy="5577840"/>
          </a:xfrm>
          <a:prstGeom prst="rect">
            <a:avLst/>
          </a:prstGeom>
        </p:spPr>
      </p:pic>
      <p:sp>
        <p:nvSpPr>
          <p:cNvPr id="6" name="Text Box 4"/>
          <p:cNvSpPr txBox="1">
            <a:spLocks noChangeArrowheads="1"/>
          </p:cNvSpPr>
          <p:nvPr/>
        </p:nvSpPr>
        <p:spPr bwMode="auto">
          <a:xfrm>
            <a:off x="5316533" y="227536"/>
            <a:ext cx="982961"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Tilia</a:t>
            </a:r>
          </a:p>
        </p:txBody>
      </p:sp>
    </p:spTree>
    <p:extLst>
      <p:ext uri="{BB962C8B-B14F-4D97-AF65-F5344CB8AC3E}">
        <p14:creationId xmlns:p14="http://schemas.microsoft.com/office/powerpoint/2010/main" val="4190852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LogoPollenHRC.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4600" y="1188720"/>
            <a:ext cx="6906464" cy="5577840"/>
          </a:xfrm>
          <a:prstGeom prst="rect">
            <a:avLst/>
          </a:prstGeom>
        </p:spPr>
      </p:pic>
      <p:sp>
        <p:nvSpPr>
          <p:cNvPr id="6" name="Text Box 4"/>
          <p:cNvSpPr txBox="1">
            <a:spLocks noChangeArrowheads="1"/>
          </p:cNvSpPr>
          <p:nvPr/>
        </p:nvSpPr>
        <p:spPr bwMode="auto">
          <a:xfrm>
            <a:off x="5316533" y="227536"/>
            <a:ext cx="982961"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Tilia</a:t>
            </a:r>
          </a:p>
        </p:txBody>
      </p:sp>
    </p:spTree>
    <p:extLst>
      <p:ext uri="{BB962C8B-B14F-4D97-AF65-F5344CB8AC3E}">
        <p14:creationId xmlns:p14="http://schemas.microsoft.com/office/powerpoint/2010/main" val="3920798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LogoPollenHRC.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574668" y="195117"/>
            <a:ext cx="9817368"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Application Programming Interface (API)</a:t>
            </a:r>
          </a:p>
        </p:txBody>
      </p:sp>
      <p:pic>
        <p:nvPicPr>
          <p:cNvPr id="6" name="Picture 5"/>
          <p:cNvPicPr>
            <a:picLocks noChangeAspect="1"/>
          </p:cNvPicPr>
          <p:nvPr/>
        </p:nvPicPr>
        <p:blipFill>
          <a:blip r:embed="rId3"/>
          <a:stretch>
            <a:fillRect/>
          </a:stretch>
        </p:blipFill>
        <p:spPr>
          <a:xfrm>
            <a:off x="2468880" y="1188720"/>
            <a:ext cx="7209323" cy="5577840"/>
          </a:xfrm>
          <a:prstGeom prst="rect">
            <a:avLst/>
          </a:prstGeom>
        </p:spPr>
      </p:pic>
      <p:sp>
        <p:nvSpPr>
          <p:cNvPr id="8" name="Rounded Rectangle 7"/>
          <p:cNvSpPr/>
          <p:nvPr/>
        </p:nvSpPr>
        <p:spPr bwMode="auto">
          <a:xfrm>
            <a:off x="4470400" y="3251200"/>
            <a:ext cx="1126836" cy="674255"/>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5101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LogoPollenHRC.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574668" y="195117"/>
            <a:ext cx="9817368"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Application Programming Interface (API)</a:t>
            </a:r>
          </a:p>
        </p:txBody>
      </p:sp>
      <p:pic>
        <p:nvPicPr>
          <p:cNvPr id="2" name="Picture 1"/>
          <p:cNvPicPr>
            <a:picLocks noChangeAspect="1"/>
          </p:cNvPicPr>
          <p:nvPr/>
        </p:nvPicPr>
        <p:blipFill>
          <a:blip r:embed="rId3"/>
          <a:stretch>
            <a:fillRect/>
          </a:stretch>
        </p:blipFill>
        <p:spPr>
          <a:xfrm>
            <a:off x="2468880" y="1188720"/>
            <a:ext cx="7209323" cy="5577840"/>
          </a:xfrm>
          <a:prstGeom prst="rect">
            <a:avLst/>
          </a:prstGeom>
        </p:spPr>
      </p:pic>
    </p:spTree>
    <p:extLst>
      <p:ext uri="{BB962C8B-B14F-4D97-AF65-F5344CB8AC3E}">
        <p14:creationId xmlns:p14="http://schemas.microsoft.com/office/powerpoint/2010/main" val="729816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LogoPollenHRC.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574668" y="195117"/>
            <a:ext cx="9817368"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Application Programming Interface (API)</a:t>
            </a:r>
          </a:p>
        </p:txBody>
      </p:sp>
      <p:pic>
        <p:nvPicPr>
          <p:cNvPr id="5" name="Picture 4"/>
          <p:cNvPicPr>
            <a:picLocks noChangeAspect="1"/>
          </p:cNvPicPr>
          <p:nvPr/>
        </p:nvPicPr>
        <p:blipFill>
          <a:blip r:embed="rId3"/>
          <a:stretch>
            <a:fillRect/>
          </a:stretch>
        </p:blipFill>
        <p:spPr>
          <a:xfrm>
            <a:off x="2468880" y="1188720"/>
            <a:ext cx="7209323" cy="5577840"/>
          </a:xfrm>
          <a:prstGeom prst="rect">
            <a:avLst/>
          </a:prstGeom>
        </p:spPr>
      </p:pic>
    </p:spTree>
    <p:extLst>
      <p:ext uri="{BB962C8B-B14F-4D97-AF65-F5344CB8AC3E}">
        <p14:creationId xmlns:p14="http://schemas.microsoft.com/office/powerpoint/2010/main" val="1816462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LogoPollenHRC.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sp>
        <p:nvSpPr>
          <p:cNvPr id="6" name="Text Box 4"/>
          <p:cNvSpPr txBox="1">
            <a:spLocks noChangeArrowheads="1"/>
          </p:cNvSpPr>
          <p:nvPr/>
        </p:nvSpPr>
        <p:spPr bwMode="auto">
          <a:xfrm>
            <a:off x="3902396" y="227536"/>
            <a:ext cx="3949479"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err="1">
                <a:ln/>
                <a:solidFill>
                  <a:schemeClr val="accent3"/>
                </a:solidFill>
                <a:latin typeface="Calibri" panose="020F0502020204030204" pitchFamily="34" charset="0"/>
              </a:rPr>
              <a:t>neotoma</a:t>
            </a:r>
            <a:r>
              <a:rPr lang="en-US" sz="3600" b="1" dirty="0">
                <a:ln/>
                <a:solidFill>
                  <a:schemeClr val="accent3"/>
                </a:solidFill>
                <a:latin typeface="Calibri" panose="020F0502020204030204" pitchFamily="34" charset="0"/>
              </a:rPr>
              <a:t> R package</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4883" y="1161502"/>
            <a:ext cx="7565501" cy="5577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84954" y="1383278"/>
            <a:ext cx="6721422" cy="428281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01042" y="2056945"/>
            <a:ext cx="6462320" cy="4275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419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43112" y="1174020"/>
            <a:ext cx="8484510" cy="5565108"/>
          </a:xfrm>
          <a:prstGeom prst="rect">
            <a:avLst/>
          </a:prstGeom>
        </p:spPr>
      </p:pic>
      <p:sp>
        <p:nvSpPr>
          <p:cNvPr id="3" name="Oval 2"/>
          <p:cNvSpPr/>
          <p:nvPr/>
        </p:nvSpPr>
        <p:spPr bwMode="auto">
          <a:xfrm>
            <a:off x="4945625" y="4617720"/>
            <a:ext cx="740664" cy="384048"/>
          </a:xfrm>
          <a:prstGeom prst="ellipse">
            <a:avLst/>
          </a:prstGeom>
          <a:noFill/>
          <a:ln w="412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4523867" y="5376177"/>
            <a:ext cx="740664" cy="384048"/>
          </a:xfrm>
          <a:prstGeom prst="ellipse">
            <a:avLst/>
          </a:prstGeom>
          <a:noFill/>
          <a:ln w="412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5" name="Picture 8" descr="LogoPollenHRC.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sp>
        <p:nvSpPr>
          <p:cNvPr id="6" name="Text Box 4"/>
          <p:cNvSpPr txBox="1">
            <a:spLocks noChangeArrowheads="1"/>
          </p:cNvSpPr>
          <p:nvPr/>
        </p:nvSpPr>
        <p:spPr bwMode="auto">
          <a:xfrm>
            <a:off x="574668" y="195117"/>
            <a:ext cx="9817368"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Application Programming Interface (API)</a:t>
            </a:r>
          </a:p>
        </p:txBody>
      </p:sp>
    </p:spTree>
    <p:extLst>
      <p:ext uri="{BB962C8B-B14F-4D97-AF65-F5344CB8AC3E}">
        <p14:creationId xmlns:p14="http://schemas.microsoft.com/office/powerpoint/2010/main" val="391066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22066" y="1701987"/>
            <a:ext cx="7947869" cy="5064573"/>
          </a:xfrm>
          <a:prstGeom prst="rect">
            <a:avLst/>
          </a:prstGeom>
        </p:spPr>
      </p:pic>
      <p:pic>
        <p:nvPicPr>
          <p:cNvPr id="3" name="Picture 8" descr="LogoPollenHRC.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574668" y="195117"/>
            <a:ext cx="9817368"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Application Programming Interface (API)</a:t>
            </a:r>
          </a:p>
        </p:txBody>
      </p:sp>
      <p:sp>
        <p:nvSpPr>
          <p:cNvPr id="5" name="TextBox 4"/>
          <p:cNvSpPr txBox="1"/>
          <p:nvPr/>
        </p:nvSpPr>
        <p:spPr>
          <a:xfrm>
            <a:off x="2950464" y="1208420"/>
            <a:ext cx="6291072" cy="369332"/>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rgbClr val="00FFFF"/>
                </a:solidFill>
              </a:rPr>
              <a:t>http://apps.neotomadb.org/Explorer/?datasetid=1523</a:t>
            </a:r>
          </a:p>
        </p:txBody>
      </p:sp>
    </p:spTree>
    <p:extLst>
      <p:ext uri="{BB962C8B-B14F-4D97-AF65-F5344CB8AC3E}">
        <p14:creationId xmlns:p14="http://schemas.microsoft.com/office/powerpoint/2010/main" val="2690217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8" descr="LogoPollenHRC.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grpSp>
        <p:nvGrpSpPr>
          <p:cNvPr id="9" name="Group 8"/>
          <p:cNvGrpSpPr/>
          <p:nvPr/>
        </p:nvGrpSpPr>
        <p:grpSpPr>
          <a:xfrm>
            <a:off x="4587240" y="1920240"/>
            <a:ext cx="3017520" cy="3017520"/>
            <a:chOff x="4587240" y="1920240"/>
            <a:chExt cx="3017520" cy="3017520"/>
          </a:xfrm>
        </p:grpSpPr>
        <p:sp>
          <p:nvSpPr>
            <p:cNvPr id="2" name="Flowchart: Magnetic Disk 1"/>
            <p:cNvSpPr/>
            <p:nvPr/>
          </p:nvSpPr>
          <p:spPr bwMode="auto">
            <a:xfrm>
              <a:off x="5547360" y="2880360"/>
              <a:ext cx="1097280" cy="1097280"/>
            </a:xfrm>
            <a:prstGeom prst="flowChartMagneticDisk">
              <a:avLst/>
            </a:prstGeom>
            <a:solidFill>
              <a:schemeClr val="bg2">
                <a:lumMod val="20000"/>
                <a:lumOff val="8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en-US" sz="1400" b="1" dirty="0">
                  <a:solidFill>
                    <a:schemeClr val="tx1"/>
                  </a:solidFill>
                  <a:latin typeface="Arial" charset="0"/>
                </a:rPr>
                <a:t>Neotoma</a:t>
              </a:r>
            </a:p>
            <a:p>
              <a:r>
                <a:rPr lang="en-US" sz="1400" b="1" dirty="0">
                  <a:solidFill>
                    <a:schemeClr val="tx1"/>
                  </a:solidFill>
                  <a:latin typeface="Arial" charset="0"/>
                </a:rPr>
                <a:t>DB</a:t>
              </a:r>
            </a:p>
          </p:txBody>
        </p:sp>
        <p:sp>
          <p:nvSpPr>
            <p:cNvPr id="8" name="Donut 7"/>
            <p:cNvSpPr/>
            <p:nvPr/>
          </p:nvSpPr>
          <p:spPr bwMode="auto">
            <a:xfrm>
              <a:off x="4587240" y="1920240"/>
              <a:ext cx="3017520" cy="3017520"/>
            </a:xfrm>
            <a:prstGeom prst="donut">
              <a:avLst>
                <a:gd name="adj" fmla="val 18148"/>
              </a:avLst>
            </a:prstGeom>
            <a:solidFill>
              <a:srgbClr val="FF9900"/>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endParaRPr lang="en-US">
                <a:solidFill>
                  <a:schemeClr val="tx1"/>
                </a:solidFill>
                <a:latin typeface="Arial" charset="0"/>
              </a:endParaRPr>
            </a:p>
          </p:txBody>
        </p:sp>
        <p:sp>
          <p:nvSpPr>
            <p:cNvPr id="3" name="Donut 2"/>
            <p:cNvSpPr/>
            <p:nvPr/>
          </p:nvSpPr>
          <p:spPr bwMode="auto">
            <a:xfrm>
              <a:off x="4898797" y="2231796"/>
              <a:ext cx="2394409" cy="2394408"/>
            </a:xfrm>
            <a:prstGeom prst="donut">
              <a:avLst>
                <a:gd name="adj" fmla="val 13835"/>
              </a:avLst>
            </a:prstGeom>
            <a:solidFill>
              <a:srgbClr val="FF000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endParaRPr lang="en-US">
                <a:solidFill>
                  <a:schemeClr val="tx1"/>
                </a:solidFill>
                <a:latin typeface="Arial" charset="0"/>
              </a:endParaRPr>
            </a:p>
          </p:txBody>
        </p:sp>
      </p:grpSp>
      <p:sp>
        <p:nvSpPr>
          <p:cNvPr id="4" name="TextBox 3"/>
          <p:cNvSpPr txBox="1"/>
          <p:nvPr/>
        </p:nvSpPr>
        <p:spPr>
          <a:xfrm>
            <a:off x="5461693" y="2456315"/>
            <a:ext cx="1287468" cy="565450"/>
          </a:xfrm>
          <a:prstGeom prst="rect">
            <a:avLst/>
          </a:prstGeom>
          <a:noFill/>
        </p:spPr>
        <p:txBody>
          <a:bodyPr wrap="none" rtlCol="0">
            <a:prstTxWarp prst="textArchUp">
              <a:avLst>
                <a:gd name="adj" fmla="val 10411440"/>
              </a:avLst>
            </a:prstTxWarp>
            <a:spAutoFit/>
          </a:bodyPr>
          <a:lstStyle/>
          <a:p>
            <a:r>
              <a:rPr lang="en-US" sz="1400" b="1" dirty="0"/>
              <a:t>Web Services</a:t>
            </a:r>
          </a:p>
        </p:txBody>
      </p:sp>
      <p:sp>
        <p:nvSpPr>
          <p:cNvPr id="11" name="TextBox 10"/>
          <p:cNvSpPr txBox="1"/>
          <p:nvPr/>
        </p:nvSpPr>
        <p:spPr>
          <a:xfrm>
            <a:off x="5453834" y="2127938"/>
            <a:ext cx="1287468" cy="565450"/>
          </a:xfrm>
          <a:prstGeom prst="rect">
            <a:avLst/>
          </a:prstGeom>
          <a:noFill/>
        </p:spPr>
        <p:txBody>
          <a:bodyPr wrap="none" rtlCol="0">
            <a:prstTxWarp prst="textArchUp">
              <a:avLst>
                <a:gd name="adj" fmla="val 10411440"/>
              </a:avLst>
            </a:prstTxWarp>
            <a:spAutoFit/>
          </a:bodyPr>
          <a:lstStyle/>
          <a:p>
            <a:r>
              <a:rPr lang="en-US" sz="1400" b="1" dirty="0"/>
              <a:t>API</a:t>
            </a:r>
          </a:p>
        </p:txBody>
      </p:sp>
      <p:sp>
        <p:nvSpPr>
          <p:cNvPr id="7" name="TextBox 6"/>
          <p:cNvSpPr txBox="1"/>
          <p:nvPr/>
        </p:nvSpPr>
        <p:spPr>
          <a:xfrm>
            <a:off x="1087583" y="1334586"/>
            <a:ext cx="3161443"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600" b="1" dirty="0">
                <a:ln/>
                <a:solidFill>
                  <a:schemeClr val="accent3"/>
                </a:solidFill>
              </a:rPr>
              <a:t>Data Exploration and Retrieval</a:t>
            </a:r>
          </a:p>
        </p:txBody>
      </p:sp>
      <p:sp>
        <p:nvSpPr>
          <p:cNvPr id="21" name="TextBox 20"/>
          <p:cNvSpPr txBox="1"/>
          <p:nvPr/>
        </p:nvSpPr>
        <p:spPr>
          <a:xfrm>
            <a:off x="8100785" y="1409520"/>
            <a:ext cx="2839240"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600" b="1" dirty="0">
                <a:ln/>
                <a:solidFill>
                  <a:schemeClr val="accent3"/>
                </a:solidFill>
              </a:rPr>
              <a:t>Data Upload and Download</a:t>
            </a:r>
          </a:p>
        </p:txBody>
      </p:sp>
      <p:sp>
        <p:nvSpPr>
          <p:cNvPr id="22" name="TextBox 21"/>
          <p:cNvSpPr txBox="1"/>
          <p:nvPr/>
        </p:nvSpPr>
        <p:spPr>
          <a:xfrm>
            <a:off x="1262960" y="4247023"/>
            <a:ext cx="2868478"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600" b="1" dirty="0">
                <a:ln/>
                <a:solidFill>
                  <a:schemeClr val="accent3"/>
                </a:solidFill>
              </a:rPr>
              <a:t>Data Retrieval and Analysis</a:t>
            </a:r>
          </a:p>
        </p:txBody>
      </p:sp>
      <p:sp>
        <p:nvSpPr>
          <p:cNvPr id="23" name="TextBox 22"/>
          <p:cNvSpPr txBox="1"/>
          <p:nvPr/>
        </p:nvSpPr>
        <p:spPr>
          <a:xfrm>
            <a:off x="8125816" y="4772241"/>
            <a:ext cx="1937838"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600" b="1" dirty="0">
                <a:ln/>
                <a:solidFill>
                  <a:schemeClr val="accent3"/>
                </a:solidFill>
              </a:rPr>
              <a:t>Data Visualization</a:t>
            </a:r>
          </a:p>
        </p:txBody>
      </p:sp>
      <p:cxnSp>
        <p:nvCxnSpPr>
          <p:cNvPr id="19" name="Straight Connector 18"/>
          <p:cNvCxnSpPr/>
          <p:nvPr/>
        </p:nvCxnSpPr>
        <p:spPr bwMode="auto">
          <a:xfrm flipV="1">
            <a:off x="4025164" y="4435325"/>
            <a:ext cx="1272619" cy="711880"/>
          </a:xfrm>
          <a:prstGeom prst="line">
            <a:avLst/>
          </a:prstGeom>
          <a:noFill/>
          <a:ln w="127000" cap="flat" cmpd="sng" algn="ctr">
            <a:solidFill>
              <a:srgbClr val="FF9900"/>
            </a:solidFill>
            <a:prstDash val="solid"/>
            <a:round/>
            <a:headEnd type="stealth" w="med" len="med"/>
            <a:tailEnd type="none" w="med" len="med"/>
          </a:ln>
          <a:effectLst/>
        </p:spPr>
      </p:cxnSp>
      <p:grpSp>
        <p:nvGrpSpPr>
          <p:cNvPr id="5" name="Group 4"/>
          <p:cNvGrpSpPr/>
          <p:nvPr/>
        </p:nvGrpSpPr>
        <p:grpSpPr>
          <a:xfrm>
            <a:off x="1442931" y="4593950"/>
            <a:ext cx="2568559" cy="2070171"/>
            <a:chOff x="423852" y="4477589"/>
            <a:chExt cx="2085975" cy="1861299"/>
          </a:xfrm>
        </p:grpSpPr>
        <p:pic>
          <p:nvPicPr>
            <p:cNvPr id="17"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3852" y="4477589"/>
              <a:ext cx="2085975" cy="899274"/>
            </a:xfrm>
            <a:prstGeom prst="rect">
              <a:avLst/>
            </a:prstGeom>
            <a:noFill/>
            <a:ln w="12700">
              <a:solidFill>
                <a:schemeClr val="tx1">
                  <a:lumMod val="50000"/>
                  <a:lumOff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23852" y="5366728"/>
              <a:ext cx="2085975" cy="972160"/>
            </a:xfrm>
            <a:prstGeom prst="rect">
              <a:avLst/>
            </a:prstGeom>
            <a:noFill/>
            <a:ln w="12700">
              <a:solidFill>
                <a:schemeClr val="tx1">
                  <a:lumMod val="50000"/>
                  <a:lumOff val="50000"/>
                </a:schemeClr>
              </a:solidFill>
              <a:miter lim="800000"/>
              <a:headEnd/>
              <a:tailEnd/>
            </a:ln>
            <a:extLst>
              <a:ext uri="{909E8E84-426E-40DD-AFC4-6F175D3DCCD1}">
                <a14:hiddenFill xmlns:a14="http://schemas.microsoft.com/office/drawing/2010/main">
                  <a:solidFill>
                    <a:schemeClr val="accent1"/>
                  </a:solidFill>
                </a14:hiddenFill>
              </a:ext>
            </a:extLst>
          </p:spPr>
        </p:pic>
      </p:grpSp>
      <p:cxnSp>
        <p:nvCxnSpPr>
          <p:cNvPr id="29" name="Straight Connector 28"/>
          <p:cNvCxnSpPr/>
          <p:nvPr/>
        </p:nvCxnSpPr>
        <p:spPr bwMode="auto">
          <a:xfrm>
            <a:off x="3978883" y="2437007"/>
            <a:ext cx="919913" cy="443353"/>
          </a:xfrm>
          <a:prstGeom prst="line">
            <a:avLst/>
          </a:prstGeom>
          <a:noFill/>
          <a:ln w="127000" cap="flat" cmpd="sng" algn="ctr">
            <a:solidFill>
              <a:srgbClr val="FF9900"/>
            </a:solidFill>
            <a:prstDash val="solid"/>
            <a:round/>
            <a:headEnd type="stealth" w="med" len="med"/>
            <a:tailEnd type="none" w="med" len="med"/>
          </a:ln>
          <a:effectLst/>
        </p:spPr>
      </p:cxnSp>
      <p:cxnSp>
        <p:nvCxnSpPr>
          <p:cNvPr id="34" name="Straight Connector 33"/>
          <p:cNvCxnSpPr/>
          <p:nvPr/>
        </p:nvCxnSpPr>
        <p:spPr bwMode="auto">
          <a:xfrm flipV="1">
            <a:off x="7512828" y="2466924"/>
            <a:ext cx="766546" cy="472491"/>
          </a:xfrm>
          <a:prstGeom prst="line">
            <a:avLst/>
          </a:prstGeom>
          <a:noFill/>
          <a:ln w="127000" cap="flat" cmpd="sng" algn="ctr">
            <a:solidFill>
              <a:srgbClr val="FF9900"/>
            </a:solidFill>
            <a:prstDash val="solid"/>
            <a:round/>
            <a:headEnd type="none" w="med" len="med"/>
            <a:tailEnd type="stealth" w="med" len="med"/>
          </a:ln>
          <a:effectLst/>
        </p:spPr>
      </p:cxnSp>
      <p:pic>
        <p:nvPicPr>
          <p:cNvPr id="12"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279374" y="1747244"/>
            <a:ext cx="2470271" cy="1766010"/>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2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82176" y="1717148"/>
            <a:ext cx="2568333" cy="1789574"/>
          </a:xfrm>
          <a:prstGeom prst="rect">
            <a:avLst/>
          </a:prstGeom>
        </p:spPr>
      </p:pic>
      <p:sp>
        <p:nvSpPr>
          <p:cNvPr id="26" name="TextBox 25"/>
          <p:cNvSpPr txBox="1"/>
          <p:nvPr/>
        </p:nvSpPr>
        <p:spPr>
          <a:xfrm>
            <a:off x="2191543" y="1747661"/>
            <a:ext cx="1837361" cy="338554"/>
          </a:xfrm>
          <a:prstGeom prst="rect">
            <a:avLst/>
          </a:prstGeom>
          <a:noFill/>
        </p:spPr>
        <p:txBody>
          <a:bodyPr wrap="none" rtlCol="0">
            <a:spAutoFit/>
          </a:bodyPr>
          <a:lstStyle/>
          <a:p>
            <a:r>
              <a:rPr lang="en-US" sz="1600" dirty="0">
                <a:ln w="0"/>
                <a:effectLst>
                  <a:outerShdw blurRad="38100" dist="19050" dir="2700000" algn="tl" rotWithShape="0">
                    <a:schemeClr val="dk1">
                      <a:alpha val="40000"/>
                    </a:schemeClr>
                  </a:outerShdw>
                </a:effectLst>
              </a:rPr>
              <a:t>Neotoma Explorer</a:t>
            </a:r>
          </a:p>
        </p:txBody>
      </p:sp>
      <p:sp>
        <p:nvSpPr>
          <p:cNvPr id="27" name="TextBox 26"/>
          <p:cNvSpPr txBox="1"/>
          <p:nvPr/>
        </p:nvSpPr>
        <p:spPr>
          <a:xfrm>
            <a:off x="10074450" y="1694782"/>
            <a:ext cx="550535" cy="338554"/>
          </a:xfrm>
          <a:prstGeom prst="rect">
            <a:avLst/>
          </a:prstGeom>
          <a:noFill/>
        </p:spPr>
        <p:txBody>
          <a:bodyPr wrap="none" rtlCol="0">
            <a:spAutoFit/>
          </a:bodyPr>
          <a:lstStyle/>
          <a:p>
            <a:r>
              <a:rPr lang="en-US" sz="1600" dirty="0">
                <a:ln w="0"/>
                <a:effectLst>
                  <a:outerShdw blurRad="38100" dist="19050" dir="2700000" algn="tl" rotWithShape="0">
                    <a:schemeClr val="dk1">
                      <a:alpha val="40000"/>
                    </a:schemeClr>
                  </a:outerShdw>
                </a:effectLst>
              </a:rPr>
              <a:t>Tilia</a:t>
            </a:r>
          </a:p>
        </p:txBody>
      </p:sp>
      <p:sp>
        <p:nvSpPr>
          <p:cNvPr id="28" name="TextBox 27"/>
          <p:cNvSpPr txBox="1"/>
          <p:nvPr/>
        </p:nvSpPr>
        <p:spPr>
          <a:xfrm>
            <a:off x="1528207" y="4536579"/>
            <a:ext cx="2318262" cy="338554"/>
          </a:xfrm>
          <a:prstGeom prst="rect">
            <a:avLst/>
          </a:prstGeom>
          <a:noFill/>
        </p:spPr>
        <p:txBody>
          <a:bodyPr wrap="none" rtlCol="0">
            <a:spAutoFit/>
          </a:bodyPr>
          <a:lstStyle/>
          <a:p>
            <a:r>
              <a:rPr lang="en-US" sz="1600" dirty="0" err="1">
                <a:ln w="0"/>
                <a:effectLst>
                  <a:outerShdw blurRad="38100" dist="19050" dir="2700000" algn="tl" rotWithShape="0">
                    <a:schemeClr val="dk1">
                      <a:alpha val="40000"/>
                    </a:schemeClr>
                  </a:outerShdw>
                </a:effectLst>
              </a:rPr>
              <a:t>neotoma</a:t>
            </a:r>
            <a:r>
              <a:rPr lang="en-US" sz="1600" dirty="0">
                <a:ln w="0"/>
                <a:effectLst>
                  <a:outerShdw blurRad="38100" dist="19050" dir="2700000" algn="tl" rotWithShape="0">
                    <a:schemeClr val="dk1">
                      <a:alpha val="40000"/>
                    </a:schemeClr>
                  </a:outerShdw>
                </a:effectLst>
              </a:rPr>
              <a:t> package for R</a:t>
            </a:r>
          </a:p>
        </p:txBody>
      </p:sp>
      <p:pic>
        <p:nvPicPr>
          <p:cNvPr id="30" name="Picture 29"/>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0581211" y="5204247"/>
            <a:ext cx="1514294" cy="1467059"/>
          </a:xfrm>
          <a:prstGeom prst="rect">
            <a:avLst/>
          </a:prstGeom>
        </p:spPr>
      </p:pic>
      <p:pic>
        <p:nvPicPr>
          <p:cNvPr id="31" name="Picture 30"/>
          <p:cNvPicPr>
            <a:picLocks noChangeAspect="1"/>
          </p:cNvPicPr>
          <p:nvPr/>
        </p:nvPicPr>
        <p:blipFill rotWithShape="1">
          <a:blip r:embed="rId9" cstate="print">
            <a:extLst>
              <a:ext uri="{28A0092B-C50C-407E-A947-70E740481C1C}">
                <a14:useLocalDpi xmlns:a14="http://schemas.microsoft.com/office/drawing/2010/main"/>
              </a:ext>
            </a:extLst>
          </a:blip>
          <a:srcRect b="-1852"/>
          <a:stretch/>
        </p:blipFill>
        <p:spPr>
          <a:xfrm>
            <a:off x="8607631" y="5204247"/>
            <a:ext cx="1912620" cy="1467059"/>
          </a:xfrm>
          <a:prstGeom prst="rect">
            <a:avLst/>
          </a:prstGeom>
        </p:spPr>
      </p:pic>
      <p:pic>
        <p:nvPicPr>
          <p:cNvPr id="32" name="Picture 31"/>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6126731" y="5197062"/>
            <a:ext cx="2391523" cy="1467059"/>
          </a:xfrm>
          <a:prstGeom prst="rect">
            <a:avLst/>
          </a:prstGeom>
        </p:spPr>
      </p:pic>
      <p:cxnSp>
        <p:nvCxnSpPr>
          <p:cNvPr id="33" name="Straight Connector 32"/>
          <p:cNvCxnSpPr/>
          <p:nvPr/>
        </p:nvCxnSpPr>
        <p:spPr bwMode="auto">
          <a:xfrm>
            <a:off x="7165679" y="4353657"/>
            <a:ext cx="996965" cy="545094"/>
          </a:xfrm>
          <a:prstGeom prst="line">
            <a:avLst/>
          </a:prstGeom>
          <a:noFill/>
          <a:ln w="127000" cap="flat" cmpd="sng" algn="ctr">
            <a:solidFill>
              <a:srgbClr val="FF9900"/>
            </a:solidFill>
            <a:prstDash val="solid"/>
            <a:round/>
            <a:headEnd type="none" w="med" len="med"/>
            <a:tailEnd type="stealth" w="med" len="med"/>
          </a:ln>
          <a:effectLst/>
        </p:spPr>
      </p:cxnSp>
      <p:sp>
        <p:nvSpPr>
          <p:cNvPr id="37" name="Text Box 4"/>
          <p:cNvSpPr txBox="1">
            <a:spLocks noChangeArrowheads="1"/>
          </p:cNvSpPr>
          <p:nvPr/>
        </p:nvSpPr>
        <p:spPr bwMode="auto">
          <a:xfrm>
            <a:off x="2921317" y="213296"/>
            <a:ext cx="6349367"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Informatics Ecosystem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LogoPollenHRC.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3482394" y="94533"/>
            <a:ext cx="4485330" cy="923330"/>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5400" b="1" dirty="0">
                <a:ln w="50800"/>
                <a:solidFill>
                  <a:schemeClr val="bg1">
                    <a:shade val="50000"/>
                  </a:schemeClr>
                </a:solidFill>
                <a:latin typeface="Calibri" panose="020F0502020204030204" pitchFamily="34" charset="0"/>
              </a:rPr>
              <a:t>New Initiatives</a:t>
            </a:r>
          </a:p>
        </p:txBody>
      </p:sp>
      <p:sp>
        <p:nvSpPr>
          <p:cNvPr id="5" name="Text Box 2"/>
          <p:cNvSpPr txBox="1">
            <a:spLocks noChangeArrowheads="1"/>
          </p:cNvSpPr>
          <p:nvPr/>
        </p:nvSpPr>
        <p:spPr bwMode="auto">
          <a:xfrm>
            <a:off x="629582" y="1888211"/>
            <a:ext cx="10491000" cy="4339650"/>
          </a:xfrm>
          <a:prstGeom prst="rect">
            <a:avLst/>
          </a:prstGeom>
          <a:noFill/>
          <a:ln w="9525" algn="ctr">
            <a:noFill/>
            <a:miter lim="800000"/>
            <a:headEnd/>
            <a:tailEnd/>
          </a:ln>
          <a:effectLst/>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Expanding to accommodate other data types: isotopes, biomarkers,…</a:t>
            </a:r>
          </a:p>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Accommodating specimen level data</a:t>
            </a:r>
          </a:p>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Forging links with other databases: NOAA Paleo, Paleobiology Database, GBIF,…</a:t>
            </a:r>
          </a:p>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Issuance of DOI’s</a:t>
            </a:r>
          </a:p>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Establishment of embargo capability</a:t>
            </a:r>
          </a:p>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Workshops: EPD, Linked Earth - </a:t>
            </a:r>
            <a:r>
              <a:rPr lang="en-US" sz="2800" b="1" dirty="0" err="1">
                <a:ln w="50800"/>
                <a:solidFill>
                  <a:schemeClr val="bg1">
                    <a:shade val="50000"/>
                  </a:schemeClr>
                </a:solidFill>
                <a:latin typeface="Calibri" pitchFamily="34" charset="0"/>
              </a:rPr>
              <a:t>LiPD</a:t>
            </a:r>
            <a:r>
              <a:rPr lang="en-US" sz="2800" b="1" dirty="0">
                <a:ln w="50800"/>
                <a:solidFill>
                  <a:schemeClr val="bg1">
                    <a:shade val="50000"/>
                  </a:schemeClr>
                </a:solidFill>
                <a:latin typeface="Calibri" pitchFamily="34" charset="0"/>
              </a:rPr>
              <a:t>, C4P Hackathon, AmQua, ESA, SVP, IBS</a:t>
            </a:r>
          </a:p>
          <a:p>
            <a:pPr marL="342900" indent="-342900" algn="l">
              <a:buFont typeface="Wingdings" panose="05000000000000000000" pitchFamily="2" charset="2"/>
              <a:buChar char="Ø"/>
            </a:pPr>
            <a:endParaRPr lang="en-US" sz="2400" b="1" dirty="0">
              <a:ln w="50800"/>
              <a:solidFill>
                <a:schemeClr val="bg1">
                  <a:shade val="50000"/>
                </a:schemeClr>
              </a:solidFill>
              <a:latin typeface="Calibri" pitchFamily="34" charset="0"/>
            </a:endParaRPr>
          </a:p>
        </p:txBody>
      </p:sp>
    </p:spTree>
    <p:extLst>
      <p:ext uri="{BB962C8B-B14F-4D97-AF65-F5344CB8AC3E}">
        <p14:creationId xmlns:p14="http://schemas.microsoft.com/office/powerpoint/2010/main" val="416582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2218063" y="217489"/>
            <a:ext cx="4416915"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Q: Whence Neotoma?</a:t>
            </a:r>
          </a:p>
        </p:txBody>
      </p:sp>
      <p:sp>
        <p:nvSpPr>
          <p:cNvPr id="33797" name="Text Box 17"/>
          <p:cNvSpPr txBox="1">
            <a:spLocks noChangeArrowheads="1"/>
          </p:cNvSpPr>
          <p:nvPr/>
        </p:nvSpPr>
        <p:spPr bwMode="auto">
          <a:xfrm>
            <a:off x="3168650" y="5376863"/>
            <a:ext cx="528638" cy="366712"/>
          </a:xfrm>
          <a:prstGeom prst="rect">
            <a:avLst/>
          </a:prstGeom>
          <a:noFill/>
          <a:ln w="9525" algn="ctr">
            <a:noFill/>
            <a:miter lim="800000"/>
            <a:headEnd/>
            <a:tailEnd/>
          </a:ln>
        </p:spPr>
        <p:txBody>
          <a:bodyPr>
            <a:spAutoFit/>
          </a:bodyPr>
          <a:lstStyle/>
          <a:p>
            <a:endParaRPr lang="en-US" dirty="0"/>
          </a:p>
        </p:txBody>
      </p:sp>
      <p:pic>
        <p:nvPicPr>
          <p:cNvPr id="33798" name="Picture 8" descr="LogoPollenHRC.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363206" y="1"/>
            <a:ext cx="1828800" cy="1362075"/>
          </a:xfrm>
          <a:prstGeom prst="rect">
            <a:avLst/>
          </a:prstGeom>
          <a:noFill/>
          <a:ln w="9525">
            <a:noFill/>
            <a:miter lim="800000"/>
            <a:headEnd/>
            <a:tailEnd/>
          </a:ln>
        </p:spPr>
      </p:pic>
      <p:sp>
        <p:nvSpPr>
          <p:cNvPr id="16" name="Rectangle 15"/>
          <p:cNvSpPr/>
          <p:nvPr/>
        </p:nvSpPr>
        <p:spPr>
          <a:xfrm>
            <a:off x="2218063" y="1667476"/>
            <a:ext cx="8174515" cy="1200329"/>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573088" indent="-573088" algn="l">
              <a:tabLst>
                <a:tab pos="573088" algn="l"/>
              </a:tabLst>
            </a:pPr>
            <a:r>
              <a:rPr lang="en-US" sz="3600" b="1" dirty="0">
                <a:ln w="50800"/>
                <a:solidFill>
                  <a:schemeClr val="bg1">
                    <a:shade val="50000"/>
                  </a:schemeClr>
                </a:solidFill>
                <a:latin typeface="Calibri" panose="020F0502020204030204" pitchFamily="34" charset="0"/>
              </a:rPr>
              <a:t>A:	Named for the packrat (</a:t>
            </a:r>
            <a:r>
              <a:rPr lang="en-US" sz="3600" b="1" i="1" dirty="0">
                <a:ln w="50800"/>
                <a:solidFill>
                  <a:schemeClr val="bg1">
                    <a:shade val="50000"/>
                  </a:schemeClr>
                </a:solidFill>
                <a:latin typeface="Calibri" panose="020F0502020204030204" pitchFamily="34" charset="0"/>
              </a:rPr>
              <a:t>Neotoma</a:t>
            </a:r>
            <a:r>
              <a:rPr lang="en-US" sz="3600" b="1" dirty="0">
                <a:ln w="50800"/>
                <a:solidFill>
                  <a:schemeClr val="bg1">
                    <a:shade val="50000"/>
                  </a:schemeClr>
                </a:solidFill>
                <a:latin typeface="Calibri" panose="020F0502020204030204" pitchFamily="34" charset="0"/>
              </a:rPr>
              <a:t>), a multiproxy data collector.</a:t>
            </a:r>
          </a:p>
        </p:txBody>
      </p:sp>
      <p:pic>
        <p:nvPicPr>
          <p:cNvPr id="6" name="Picture 5" descr="Paul Martin and midden.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38207" y="4148334"/>
            <a:ext cx="3910265" cy="2377440"/>
          </a:xfrm>
          <a:prstGeom prst="rect">
            <a:avLst/>
          </a:prstGeom>
          <a:ln>
            <a:noFill/>
          </a:ln>
          <a:effectLst>
            <a:softEdge rad="112500"/>
          </a:effectLst>
        </p:spPr>
      </p:pic>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83840" y="4148334"/>
            <a:ext cx="3566159" cy="2377440"/>
          </a:xfrm>
          <a:prstGeom prst="rect">
            <a:avLst/>
          </a:prstGeom>
          <a:ln>
            <a:noFill/>
          </a:ln>
          <a:effectLst>
            <a:softEdge rad="112500"/>
          </a:effectLst>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837377" y="1472394"/>
            <a:ext cx="3255666" cy="2468880"/>
          </a:xfrm>
          <a:prstGeom prst="rect">
            <a:avLst/>
          </a:prstGeom>
          <a:ln>
            <a:noFill/>
          </a:ln>
          <a:effectLst>
            <a:softEdge rad="112500"/>
          </a:effectLst>
        </p:spPr>
      </p:pic>
      <p:pic>
        <p:nvPicPr>
          <p:cNvPr id="4" name="Picture 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51373" y="1472393"/>
            <a:ext cx="2613375" cy="2468880"/>
          </a:xfrm>
          <a:prstGeom prst="rect">
            <a:avLst/>
          </a:prstGeom>
          <a:ln>
            <a:noFill/>
          </a:ln>
          <a:effectLst>
            <a:softEdge rad="112500"/>
          </a:effectLst>
        </p:spPr>
      </p:pic>
    </p:spTree>
    <p:extLst>
      <p:ext uri="{BB962C8B-B14F-4D97-AF65-F5344CB8AC3E}">
        <p14:creationId xmlns:p14="http://schemas.microsoft.com/office/powerpoint/2010/main" val="77332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PollenHRC.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sp>
        <p:nvSpPr>
          <p:cNvPr id="3" name="Text Box 4"/>
          <p:cNvSpPr txBox="1">
            <a:spLocks noChangeArrowheads="1"/>
          </p:cNvSpPr>
          <p:nvPr/>
        </p:nvSpPr>
        <p:spPr bwMode="auto">
          <a:xfrm>
            <a:off x="4064285" y="76060"/>
            <a:ext cx="3106300" cy="923330"/>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5400" b="1" dirty="0">
                <a:ln w="50800"/>
                <a:solidFill>
                  <a:schemeClr val="bg1">
                    <a:shade val="50000"/>
                  </a:schemeClr>
                </a:solidFill>
                <a:latin typeface="Calibri" panose="020F0502020204030204" pitchFamily="34" charset="0"/>
              </a:rPr>
              <a:t>Taxonomy</a:t>
            </a:r>
          </a:p>
        </p:txBody>
      </p:sp>
      <p:sp>
        <p:nvSpPr>
          <p:cNvPr id="4" name="TextBox 19"/>
          <p:cNvSpPr txBox="1">
            <a:spLocks noChangeArrowheads="1"/>
          </p:cNvSpPr>
          <p:nvPr/>
        </p:nvSpPr>
        <p:spPr bwMode="auto">
          <a:xfrm>
            <a:off x="376609" y="1366407"/>
            <a:ext cx="10481651" cy="830997"/>
          </a:xfrm>
          <a:prstGeom prst="rect">
            <a:avLst/>
          </a:prstGeom>
          <a:noFill/>
          <a:ln w="9525">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lgn="l">
              <a:buFont typeface="Wingdings" panose="05000000000000000000" pitchFamily="2" charset="2"/>
              <a:buChar char="Ø"/>
            </a:pPr>
            <a:r>
              <a:rPr lang="en-US" sz="2400" b="1" dirty="0">
                <a:ln/>
                <a:solidFill>
                  <a:schemeClr val="accent3"/>
                </a:solidFill>
                <a:latin typeface="Calibri" panose="020F0502020204030204" pitchFamily="34" charset="0"/>
              </a:rPr>
              <a:t>Good database design entails using controlled vocabularies insofar as possible.</a:t>
            </a:r>
          </a:p>
          <a:p>
            <a:pPr marL="342900" indent="-342900" algn="l">
              <a:buFont typeface="Wingdings" panose="05000000000000000000" pitchFamily="2" charset="2"/>
              <a:buChar char="Ø"/>
            </a:pPr>
            <a:r>
              <a:rPr lang="en-US" sz="2400" b="1" dirty="0">
                <a:ln/>
                <a:solidFill>
                  <a:schemeClr val="accent3"/>
                </a:solidFill>
                <a:latin typeface="Calibri" panose="020F0502020204030204" pitchFamily="34" charset="0"/>
              </a:rPr>
              <a:t>Taxonomy is a challenge because taxonomic concepts change through time.</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692709" y="2652175"/>
            <a:ext cx="2438400" cy="182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40609" y="2345527"/>
            <a:ext cx="3660372" cy="2440248"/>
          </a:xfrm>
          <a:prstGeom prst="rect">
            <a:avLst/>
          </a:prstGeom>
        </p:spPr>
      </p:pic>
      <p:sp>
        <p:nvSpPr>
          <p:cNvPr id="9" name="Text Box 4"/>
          <p:cNvSpPr txBox="1">
            <a:spLocks noChangeArrowheads="1"/>
          </p:cNvSpPr>
          <p:nvPr/>
        </p:nvSpPr>
        <p:spPr bwMode="auto">
          <a:xfrm>
            <a:off x="1236083" y="4808163"/>
            <a:ext cx="1351652"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i="1" dirty="0">
                <a:ln w="50800"/>
                <a:solidFill>
                  <a:schemeClr val="bg1">
                    <a:shade val="50000"/>
                  </a:schemeClr>
                </a:solidFill>
                <a:latin typeface="Calibri" panose="020F0502020204030204" pitchFamily="34" charset="0"/>
              </a:rPr>
              <a:t>Cannabis</a:t>
            </a:r>
          </a:p>
        </p:txBody>
      </p:sp>
      <p:sp>
        <p:nvSpPr>
          <p:cNvPr id="10" name="Text Box 4"/>
          <p:cNvSpPr txBox="1">
            <a:spLocks noChangeArrowheads="1"/>
          </p:cNvSpPr>
          <p:nvPr/>
        </p:nvSpPr>
        <p:spPr bwMode="auto">
          <a:xfrm>
            <a:off x="4142318" y="4811701"/>
            <a:ext cx="1308371"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i="1" dirty="0" err="1">
                <a:ln w="50800"/>
                <a:solidFill>
                  <a:schemeClr val="bg1">
                    <a:shade val="50000"/>
                  </a:schemeClr>
                </a:solidFill>
                <a:latin typeface="Calibri" panose="020F0502020204030204" pitchFamily="34" charset="0"/>
              </a:rPr>
              <a:t>Humulus</a:t>
            </a:r>
            <a:endParaRPr lang="en-US" sz="2400" b="1" i="1" dirty="0">
              <a:ln w="50800"/>
              <a:solidFill>
                <a:schemeClr val="bg1">
                  <a:shade val="50000"/>
                </a:schemeClr>
              </a:solidFill>
              <a:latin typeface="Calibri" panose="020F0502020204030204" pitchFamily="34" charset="0"/>
            </a:endParaRPr>
          </a:p>
        </p:txBody>
      </p:sp>
      <p:sp>
        <p:nvSpPr>
          <p:cNvPr id="11" name="Text Box 4"/>
          <p:cNvSpPr txBox="1">
            <a:spLocks noChangeArrowheads="1"/>
          </p:cNvSpPr>
          <p:nvPr/>
        </p:nvSpPr>
        <p:spPr bwMode="auto">
          <a:xfrm>
            <a:off x="2417614" y="5299292"/>
            <a:ext cx="1904047"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dirty="0" err="1">
                <a:ln w="50800"/>
                <a:solidFill>
                  <a:schemeClr val="bg1">
                    <a:shade val="50000"/>
                  </a:schemeClr>
                </a:solidFill>
                <a:latin typeface="Calibri" panose="020F0502020204030204" pitchFamily="34" charset="0"/>
              </a:rPr>
              <a:t>Cannabaceae</a:t>
            </a:r>
            <a:endParaRPr lang="en-US" sz="2400" b="1" dirty="0">
              <a:ln w="50800"/>
              <a:solidFill>
                <a:schemeClr val="bg1">
                  <a:shade val="50000"/>
                </a:schemeClr>
              </a:solidFill>
              <a:latin typeface="Calibri" panose="020F0502020204030204" pitchFamily="34" charset="0"/>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84148" y="2361632"/>
            <a:ext cx="3733422" cy="2408038"/>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84148" y="5038995"/>
            <a:ext cx="1803065" cy="1441943"/>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0338" y="5038994"/>
            <a:ext cx="1803064" cy="1441943"/>
          </a:xfrm>
          <a:prstGeom prst="rect">
            <a:avLst/>
          </a:prstGeom>
        </p:spPr>
      </p:pic>
      <p:sp>
        <p:nvSpPr>
          <p:cNvPr id="14" name="Text Box 4"/>
          <p:cNvSpPr txBox="1">
            <a:spLocks noChangeArrowheads="1"/>
          </p:cNvSpPr>
          <p:nvPr/>
        </p:nvSpPr>
        <p:spPr bwMode="auto">
          <a:xfrm>
            <a:off x="1012273" y="5905108"/>
            <a:ext cx="2608406"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i="1" dirty="0">
                <a:ln w="50800"/>
                <a:solidFill>
                  <a:schemeClr val="bg1">
                    <a:shade val="50000"/>
                  </a:schemeClr>
                </a:solidFill>
                <a:latin typeface="Calibri" panose="020F0502020204030204" pitchFamily="34" charset="0"/>
              </a:rPr>
              <a:t>Cannabis/</a:t>
            </a:r>
            <a:r>
              <a:rPr lang="en-US" sz="2400" b="1" i="1" dirty="0" err="1">
                <a:ln w="50800"/>
                <a:solidFill>
                  <a:schemeClr val="bg1">
                    <a:shade val="50000"/>
                  </a:schemeClr>
                </a:solidFill>
                <a:latin typeface="Calibri" panose="020F0502020204030204" pitchFamily="34" charset="0"/>
              </a:rPr>
              <a:t>Humulus</a:t>
            </a:r>
            <a:endParaRPr lang="en-US" sz="2400" b="1" i="1" dirty="0">
              <a:ln w="50800"/>
              <a:solidFill>
                <a:schemeClr val="bg1">
                  <a:shade val="50000"/>
                </a:schemeClr>
              </a:solidFill>
              <a:latin typeface="Calibri" panose="020F0502020204030204" pitchFamily="34" charset="0"/>
            </a:endParaRPr>
          </a:p>
        </p:txBody>
      </p:sp>
      <p:sp>
        <p:nvSpPr>
          <p:cNvPr id="16" name="Text Box 4"/>
          <p:cNvSpPr txBox="1">
            <a:spLocks noChangeArrowheads="1"/>
          </p:cNvSpPr>
          <p:nvPr/>
        </p:nvSpPr>
        <p:spPr bwMode="auto">
          <a:xfrm>
            <a:off x="3588317" y="5905108"/>
            <a:ext cx="2303836"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dirty="0">
                <a:ln w="50800"/>
                <a:solidFill>
                  <a:srgbClr val="FFC000"/>
                </a:solidFill>
                <a:latin typeface="Calibri" panose="020F0502020204030204" pitchFamily="34" charset="0"/>
              </a:rPr>
              <a:t>or</a:t>
            </a:r>
            <a:r>
              <a:rPr lang="en-US" sz="2400" b="1" dirty="0">
                <a:ln w="50800"/>
                <a:solidFill>
                  <a:schemeClr val="bg1">
                    <a:shade val="50000"/>
                  </a:schemeClr>
                </a:solidFill>
                <a:latin typeface="Calibri" panose="020F0502020204030204" pitchFamily="34" charset="0"/>
              </a:rPr>
              <a:t>  </a:t>
            </a:r>
            <a:r>
              <a:rPr lang="en-US" sz="2400" b="1" dirty="0" err="1">
                <a:ln w="50800"/>
                <a:solidFill>
                  <a:schemeClr val="bg1">
                    <a:shade val="50000"/>
                  </a:schemeClr>
                </a:solidFill>
                <a:latin typeface="Calibri" panose="020F0502020204030204" pitchFamily="34" charset="0"/>
              </a:rPr>
              <a:t>Cannabaceae</a:t>
            </a:r>
            <a:endParaRPr lang="en-US" sz="2400" b="1" dirty="0">
              <a:ln w="50800"/>
              <a:solidFill>
                <a:schemeClr val="bg1">
                  <a:shade val="50000"/>
                </a:schemeClr>
              </a:solidFill>
              <a:latin typeface="Calibri" panose="020F0502020204030204" pitchFamily="34" charset="0"/>
            </a:endParaRPr>
          </a:p>
        </p:txBody>
      </p:sp>
      <p:sp>
        <p:nvSpPr>
          <p:cNvPr id="5" name="Rectangle: Rounded Corners 4"/>
          <p:cNvSpPr/>
          <p:nvPr/>
        </p:nvSpPr>
        <p:spPr bwMode="auto">
          <a:xfrm>
            <a:off x="4024093" y="5905108"/>
            <a:ext cx="1827868" cy="461665"/>
          </a:xfrm>
          <a:prstGeom prst="roundRect">
            <a:avLst/>
          </a:prstGeom>
          <a:noFill/>
          <a:ln w="28575" cap="flat" cmpd="sng" algn="ctr">
            <a:solidFill>
              <a:srgbClr val="FFCC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3413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heel(1)">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P spid="16" grpId="0"/>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PollenHRC.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sp>
        <p:nvSpPr>
          <p:cNvPr id="3" name="Text Box 4"/>
          <p:cNvSpPr txBox="1">
            <a:spLocks noChangeArrowheads="1"/>
          </p:cNvSpPr>
          <p:nvPr/>
        </p:nvSpPr>
        <p:spPr bwMode="auto">
          <a:xfrm>
            <a:off x="4064285" y="76060"/>
            <a:ext cx="3106300" cy="923330"/>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5400" b="1" dirty="0">
                <a:ln w="50800"/>
                <a:solidFill>
                  <a:schemeClr val="bg1">
                    <a:shade val="50000"/>
                  </a:schemeClr>
                </a:solidFill>
                <a:latin typeface="Calibri" panose="020F0502020204030204" pitchFamily="34" charset="0"/>
              </a:rPr>
              <a:t>Taxonomy</a:t>
            </a:r>
          </a:p>
        </p:txBody>
      </p:sp>
      <p:sp>
        <p:nvSpPr>
          <p:cNvPr id="4" name="TextBox 19"/>
          <p:cNvSpPr txBox="1">
            <a:spLocks noChangeArrowheads="1"/>
          </p:cNvSpPr>
          <p:nvPr/>
        </p:nvSpPr>
        <p:spPr bwMode="auto">
          <a:xfrm>
            <a:off x="376609" y="1366407"/>
            <a:ext cx="10481651" cy="830997"/>
          </a:xfrm>
          <a:prstGeom prst="rect">
            <a:avLst/>
          </a:prstGeom>
          <a:noFill/>
          <a:ln w="9525">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lgn="l">
              <a:buFont typeface="Wingdings" panose="05000000000000000000" pitchFamily="2" charset="2"/>
              <a:buChar char="Ø"/>
            </a:pPr>
            <a:r>
              <a:rPr lang="en-US" sz="2400" b="1" dirty="0">
                <a:ln/>
                <a:solidFill>
                  <a:schemeClr val="accent3"/>
                </a:solidFill>
                <a:latin typeface="Calibri" panose="020F0502020204030204" pitchFamily="34" charset="0"/>
              </a:rPr>
              <a:t>Good database design entails using controlled vocabularies insofar as possible.</a:t>
            </a:r>
          </a:p>
          <a:p>
            <a:pPr marL="342900" indent="-342900" algn="l">
              <a:buFont typeface="Wingdings" panose="05000000000000000000" pitchFamily="2" charset="2"/>
              <a:buChar char="Ø"/>
            </a:pPr>
            <a:r>
              <a:rPr lang="en-US" sz="2400" b="1" dirty="0">
                <a:ln/>
                <a:solidFill>
                  <a:schemeClr val="accent3"/>
                </a:solidFill>
                <a:latin typeface="Calibri" panose="020F0502020204030204" pitchFamily="34" charset="0"/>
              </a:rPr>
              <a:t>Taxonomy is a challenge because taxonomic concepts change through time.</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692709" y="2652175"/>
            <a:ext cx="2438400" cy="182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40609" y="2345527"/>
            <a:ext cx="3660372" cy="2440248"/>
          </a:xfrm>
          <a:prstGeom prst="rect">
            <a:avLst/>
          </a:prstGeom>
        </p:spPr>
      </p:pic>
      <p:sp>
        <p:nvSpPr>
          <p:cNvPr id="9" name="Text Box 4"/>
          <p:cNvSpPr txBox="1">
            <a:spLocks noChangeArrowheads="1"/>
          </p:cNvSpPr>
          <p:nvPr/>
        </p:nvSpPr>
        <p:spPr bwMode="auto">
          <a:xfrm>
            <a:off x="1236083" y="4808163"/>
            <a:ext cx="1351652"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i="1" dirty="0">
                <a:ln w="50800"/>
                <a:solidFill>
                  <a:schemeClr val="bg1">
                    <a:shade val="50000"/>
                  </a:schemeClr>
                </a:solidFill>
                <a:latin typeface="Calibri" panose="020F0502020204030204" pitchFamily="34" charset="0"/>
              </a:rPr>
              <a:t>Cannabis</a:t>
            </a:r>
          </a:p>
        </p:txBody>
      </p:sp>
      <p:sp>
        <p:nvSpPr>
          <p:cNvPr id="10" name="Text Box 4"/>
          <p:cNvSpPr txBox="1">
            <a:spLocks noChangeArrowheads="1"/>
          </p:cNvSpPr>
          <p:nvPr/>
        </p:nvSpPr>
        <p:spPr bwMode="auto">
          <a:xfrm>
            <a:off x="4142318" y="4811701"/>
            <a:ext cx="1308371"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i="1" dirty="0" err="1">
                <a:ln w="50800"/>
                <a:solidFill>
                  <a:schemeClr val="bg1">
                    <a:shade val="50000"/>
                  </a:schemeClr>
                </a:solidFill>
                <a:latin typeface="Calibri" panose="020F0502020204030204" pitchFamily="34" charset="0"/>
              </a:rPr>
              <a:t>Humulus</a:t>
            </a:r>
            <a:endParaRPr lang="en-US" sz="2400" b="1" i="1" dirty="0">
              <a:ln w="50800"/>
              <a:solidFill>
                <a:schemeClr val="bg1">
                  <a:shade val="50000"/>
                </a:schemeClr>
              </a:solidFill>
              <a:latin typeface="Calibri" panose="020F0502020204030204" pitchFamily="34" charset="0"/>
            </a:endParaRPr>
          </a:p>
        </p:txBody>
      </p:sp>
      <p:sp>
        <p:nvSpPr>
          <p:cNvPr id="11" name="Text Box 4"/>
          <p:cNvSpPr txBox="1">
            <a:spLocks noChangeArrowheads="1"/>
          </p:cNvSpPr>
          <p:nvPr/>
        </p:nvSpPr>
        <p:spPr bwMode="auto">
          <a:xfrm>
            <a:off x="2417614" y="5299292"/>
            <a:ext cx="1904047"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dirty="0" err="1">
                <a:ln w="50800"/>
                <a:solidFill>
                  <a:schemeClr val="bg1">
                    <a:shade val="50000"/>
                  </a:schemeClr>
                </a:solidFill>
                <a:latin typeface="Calibri" panose="020F0502020204030204" pitchFamily="34" charset="0"/>
              </a:rPr>
              <a:t>Cannabaceae</a:t>
            </a:r>
            <a:endParaRPr lang="en-US" sz="2400" b="1" dirty="0">
              <a:ln w="50800"/>
              <a:solidFill>
                <a:schemeClr val="bg1">
                  <a:shade val="50000"/>
                </a:schemeClr>
              </a:solidFill>
              <a:latin typeface="Calibri" panose="020F0502020204030204" pitchFamily="34"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89825" y="2345527"/>
            <a:ext cx="1630734" cy="243603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29323" y="2727268"/>
            <a:ext cx="3048000" cy="2042160"/>
          </a:xfrm>
          <a:prstGeom prst="rect">
            <a:avLst/>
          </a:prstGeom>
        </p:spPr>
      </p:pic>
      <p:sp>
        <p:nvSpPr>
          <p:cNvPr id="18" name="Text Box 4"/>
          <p:cNvSpPr txBox="1">
            <a:spLocks noChangeArrowheads="1"/>
          </p:cNvSpPr>
          <p:nvPr/>
        </p:nvSpPr>
        <p:spPr bwMode="auto">
          <a:xfrm>
            <a:off x="8811945" y="4837627"/>
            <a:ext cx="875561"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i="1" dirty="0" err="1">
                <a:ln w="50800"/>
                <a:solidFill>
                  <a:schemeClr val="bg1">
                    <a:shade val="50000"/>
                  </a:schemeClr>
                </a:solidFill>
                <a:latin typeface="Calibri" panose="020F0502020204030204" pitchFamily="34" charset="0"/>
              </a:rPr>
              <a:t>Celtis</a:t>
            </a:r>
            <a:endParaRPr lang="en-US" sz="2400" b="1" i="1" dirty="0">
              <a:ln w="50800"/>
              <a:solidFill>
                <a:schemeClr val="bg1">
                  <a:shade val="50000"/>
                </a:schemeClr>
              </a:solidFill>
              <a:latin typeface="Calibri" panose="020F0502020204030204" pitchFamily="34" charset="0"/>
            </a:endParaRPr>
          </a:p>
        </p:txBody>
      </p:sp>
      <p:sp>
        <p:nvSpPr>
          <p:cNvPr id="19" name="Text Box 4"/>
          <p:cNvSpPr txBox="1">
            <a:spLocks noChangeArrowheads="1"/>
          </p:cNvSpPr>
          <p:nvPr/>
        </p:nvSpPr>
        <p:spPr bwMode="auto">
          <a:xfrm>
            <a:off x="8593827" y="5299292"/>
            <a:ext cx="1454244"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dirty="0" err="1">
                <a:ln w="50800"/>
                <a:solidFill>
                  <a:schemeClr val="bg1">
                    <a:shade val="50000"/>
                  </a:schemeClr>
                </a:solidFill>
                <a:latin typeface="Calibri" panose="020F0502020204030204" pitchFamily="34" charset="0"/>
              </a:rPr>
              <a:t>Ulmaceae</a:t>
            </a:r>
            <a:endParaRPr lang="en-US" sz="2400" b="1" dirty="0">
              <a:ln w="50800"/>
              <a:solidFill>
                <a:schemeClr val="bg1">
                  <a:shade val="50000"/>
                </a:schemeClr>
              </a:solidFill>
              <a:latin typeface="Calibri" panose="020F0502020204030204" pitchFamily="34" charset="0"/>
            </a:endParaRPr>
          </a:p>
        </p:txBody>
      </p:sp>
      <p:pic>
        <p:nvPicPr>
          <p:cNvPr id="22" name="Picture 2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29619" y="5053128"/>
            <a:ext cx="1664208" cy="1481328"/>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72757" y="4983659"/>
            <a:ext cx="1737587" cy="1550797"/>
          </a:xfrm>
          <a:prstGeom prst="rect">
            <a:avLst/>
          </a:prstGeom>
        </p:spPr>
      </p:pic>
    </p:spTree>
    <p:extLst>
      <p:ext uri="{BB962C8B-B14F-4D97-AF65-F5344CB8AC3E}">
        <p14:creationId xmlns:p14="http://schemas.microsoft.com/office/powerpoint/2010/main" val="306441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PollenHRC.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sp>
        <p:nvSpPr>
          <p:cNvPr id="3" name="Text Box 4"/>
          <p:cNvSpPr txBox="1">
            <a:spLocks noChangeArrowheads="1"/>
          </p:cNvSpPr>
          <p:nvPr/>
        </p:nvSpPr>
        <p:spPr bwMode="auto">
          <a:xfrm>
            <a:off x="4064285" y="76060"/>
            <a:ext cx="3106300" cy="923330"/>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5400" b="1" dirty="0">
                <a:ln w="50800"/>
                <a:solidFill>
                  <a:schemeClr val="bg1">
                    <a:shade val="50000"/>
                  </a:schemeClr>
                </a:solidFill>
                <a:latin typeface="Calibri" panose="020F0502020204030204" pitchFamily="34" charset="0"/>
              </a:rPr>
              <a:t>Taxonomy</a:t>
            </a:r>
          </a:p>
        </p:txBody>
      </p:sp>
      <p:sp>
        <p:nvSpPr>
          <p:cNvPr id="4" name="TextBox 19"/>
          <p:cNvSpPr txBox="1">
            <a:spLocks noChangeArrowheads="1"/>
          </p:cNvSpPr>
          <p:nvPr/>
        </p:nvSpPr>
        <p:spPr bwMode="auto">
          <a:xfrm>
            <a:off x="376609" y="1366407"/>
            <a:ext cx="10481651" cy="830997"/>
          </a:xfrm>
          <a:prstGeom prst="rect">
            <a:avLst/>
          </a:prstGeom>
          <a:noFill/>
          <a:ln w="9525">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lgn="l">
              <a:buFont typeface="Wingdings" panose="05000000000000000000" pitchFamily="2" charset="2"/>
              <a:buChar char="Ø"/>
            </a:pPr>
            <a:r>
              <a:rPr lang="en-US" sz="2400" b="1" dirty="0">
                <a:ln/>
                <a:solidFill>
                  <a:schemeClr val="accent3"/>
                </a:solidFill>
                <a:latin typeface="Calibri" panose="020F0502020204030204" pitchFamily="34" charset="0"/>
              </a:rPr>
              <a:t>Good database design entails using controlled vocabularies insofar as possible.</a:t>
            </a:r>
          </a:p>
          <a:p>
            <a:pPr marL="342900" indent="-342900" algn="l">
              <a:buFont typeface="Wingdings" panose="05000000000000000000" pitchFamily="2" charset="2"/>
              <a:buChar char="Ø"/>
            </a:pPr>
            <a:r>
              <a:rPr lang="en-US" sz="2400" b="1" dirty="0">
                <a:ln/>
                <a:solidFill>
                  <a:schemeClr val="accent3"/>
                </a:solidFill>
                <a:latin typeface="Calibri" panose="020F0502020204030204" pitchFamily="34" charset="0"/>
              </a:rPr>
              <a:t>Taxonomy is a challenge because taxonomic concepts change through time.</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80599" y="2261203"/>
            <a:ext cx="9281964" cy="4362884"/>
          </a:xfrm>
          <a:prstGeom prst="rect">
            <a:avLst/>
          </a:prstGeom>
        </p:spPr>
      </p:pic>
      <p:grpSp>
        <p:nvGrpSpPr>
          <p:cNvPr id="6" name="Group 5"/>
          <p:cNvGrpSpPr/>
          <p:nvPr/>
        </p:nvGrpSpPr>
        <p:grpSpPr>
          <a:xfrm>
            <a:off x="4216781" y="83751"/>
            <a:ext cx="3753901" cy="6647152"/>
            <a:chOff x="4216781" y="83751"/>
            <a:chExt cx="3753901" cy="6647152"/>
          </a:xfrm>
        </p:grpSpPr>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21317" y="649616"/>
              <a:ext cx="3749365" cy="6081287"/>
            </a:xfrm>
            <a:prstGeom prst="rect">
              <a:avLst/>
            </a:prstGeom>
          </p:spPr>
        </p:pic>
        <p:sp>
          <p:nvSpPr>
            <p:cNvPr id="5" name="TextBox 4"/>
            <p:cNvSpPr txBox="1"/>
            <p:nvPr/>
          </p:nvSpPr>
          <p:spPr>
            <a:xfrm>
              <a:off x="4216781" y="83751"/>
              <a:ext cx="3749040" cy="584775"/>
            </a:xfrm>
            <a:prstGeom prst="rect">
              <a:avLst/>
            </a:prstGeom>
            <a:solidFill>
              <a:schemeClr val="bg1"/>
            </a:solidFill>
          </p:spPr>
          <p:txBody>
            <a:bodyPr wrap="square" rtlCol="0">
              <a:spAutoFit/>
            </a:bodyPr>
            <a:lstStyle/>
            <a:p>
              <a:r>
                <a:rPr lang="en-US" sz="1600" dirty="0"/>
                <a:t>Bayesian tree based on the combined data of four chloroplast genes.</a:t>
              </a:r>
            </a:p>
          </p:txBody>
        </p:sp>
      </p:grpSp>
      <p:sp>
        <p:nvSpPr>
          <p:cNvPr id="16" name="Rectangle 15"/>
          <p:cNvSpPr/>
          <p:nvPr/>
        </p:nvSpPr>
        <p:spPr bwMode="auto">
          <a:xfrm>
            <a:off x="6698512" y="2413156"/>
            <a:ext cx="1131038" cy="621792"/>
          </a:xfrm>
          <a:prstGeom prst="rect">
            <a:avLst/>
          </a:prstGeom>
          <a:solidFill>
            <a:schemeClr val="accent2">
              <a:lumMod val="40000"/>
              <a:lumOff val="60000"/>
              <a:alpha val="32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1" name="Rectangle 20"/>
          <p:cNvSpPr/>
          <p:nvPr/>
        </p:nvSpPr>
        <p:spPr bwMode="auto">
          <a:xfrm>
            <a:off x="6702050" y="3041024"/>
            <a:ext cx="1127500" cy="839948"/>
          </a:xfrm>
          <a:prstGeom prst="rect">
            <a:avLst/>
          </a:prstGeom>
          <a:solidFill>
            <a:schemeClr val="accent1">
              <a:lumMod val="40000"/>
              <a:lumOff val="60000"/>
              <a:alpha val="32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Rectangle 22"/>
          <p:cNvSpPr/>
          <p:nvPr/>
        </p:nvSpPr>
        <p:spPr bwMode="auto">
          <a:xfrm>
            <a:off x="6702050" y="793723"/>
            <a:ext cx="1127499" cy="180751"/>
          </a:xfrm>
          <a:prstGeom prst="rect">
            <a:avLst/>
          </a:prstGeom>
          <a:solidFill>
            <a:srgbClr val="FF0000">
              <a:alpha val="32000"/>
            </a:srgb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ectangle: Rounded Corners 16"/>
          <p:cNvSpPr/>
          <p:nvPr/>
        </p:nvSpPr>
        <p:spPr bwMode="auto">
          <a:xfrm>
            <a:off x="4221317" y="1572946"/>
            <a:ext cx="3749365" cy="2968912"/>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8" name="Picture 27"/>
          <p:cNvPicPr>
            <a:picLocks noChangeAspect="1"/>
          </p:cNvPicPr>
          <p:nvPr/>
        </p:nvPicPr>
        <p:blipFill rotWithShape="1">
          <a:blip r:embed="rId5" cstate="print">
            <a:extLst>
              <a:ext uri="{28A0092B-C50C-407E-A947-70E740481C1C}">
                <a14:useLocalDpi xmlns:a14="http://schemas.microsoft.com/office/drawing/2010/main"/>
              </a:ext>
            </a:extLst>
          </a:blip>
          <a:srcRect l="17521" r="14524"/>
          <a:stretch/>
        </p:blipFill>
        <p:spPr>
          <a:xfrm>
            <a:off x="9732844" y="1729093"/>
            <a:ext cx="2250831" cy="2648850"/>
          </a:xfrm>
          <a:prstGeom prst="rect">
            <a:avLst/>
          </a:prstGeom>
        </p:spPr>
      </p:pic>
      <p:sp>
        <p:nvSpPr>
          <p:cNvPr id="25" name="Text Box 4"/>
          <p:cNvSpPr txBox="1">
            <a:spLocks noChangeArrowheads="1"/>
          </p:cNvSpPr>
          <p:nvPr/>
        </p:nvSpPr>
        <p:spPr bwMode="auto">
          <a:xfrm>
            <a:off x="2243458" y="4798026"/>
            <a:ext cx="7756246" cy="1200329"/>
          </a:xfrm>
          <a:prstGeom prst="rect">
            <a:avLst/>
          </a:prstGeom>
          <a:solidFill>
            <a:srgbClr val="FFFFCC"/>
          </a:solidFill>
          <a:ln w="9525" algn="ctr">
            <a:noFill/>
            <a:miter lim="800000"/>
            <a:headEnd/>
            <a:tailEnd/>
          </a:ln>
          <a:effectLst>
            <a:glow rad="101600">
              <a:schemeClr val="accent2">
                <a:satMod val="175000"/>
                <a:alpha val="40000"/>
              </a:schemeClr>
            </a:glow>
            <a:outerShdw blurRad="50800" dist="38100" dir="2700000" algn="tl" rotWithShape="0">
              <a:prstClr val="black">
                <a:alpha val="40000"/>
              </a:prstClr>
            </a:outerShdw>
          </a:effectLst>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dirty="0" err="1">
                <a:ln w="50800"/>
                <a:solidFill>
                  <a:schemeClr val="tx2"/>
                </a:solidFill>
                <a:latin typeface="Calibri" panose="020F0502020204030204" pitchFamily="34" charset="0"/>
              </a:rPr>
              <a:t>Triporate</a:t>
            </a:r>
            <a:r>
              <a:rPr lang="en-US" sz="2400" b="1" dirty="0">
                <a:ln w="50800"/>
                <a:solidFill>
                  <a:schemeClr val="tx2"/>
                </a:solidFill>
                <a:latin typeface="Calibri" panose="020F0502020204030204" pitchFamily="34" charset="0"/>
              </a:rPr>
              <a:t> pollen is inferred to be the ancestral state for </a:t>
            </a:r>
            <a:r>
              <a:rPr lang="en-US" sz="2400" b="1" dirty="0" err="1">
                <a:ln w="50800"/>
                <a:solidFill>
                  <a:schemeClr val="tx2"/>
                </a:solidFill>
                <a:latin typeface="Calibri" panose="020F0502020204030204" pitchFamily="34" charset="0"/>
              </a:rPr>
              <a:t>Cannabaceae</a:t>
            </a:r>
            <a:r>
              <a:rPr lang="en-US" sz="2400" b="1" dirty="0">
                <a:ln w="50800"/>
                <a:solidFill>
                  <a:schemeClr val="tx2"/>
                </a:solidFill>
                <a:latin typeface="Calibri" panose="020F0502020204030204" pitchFamily="34" charset="0"/>
              </a:rPr>
              <a:t> in both the parsimony and Bayesian analyses with a relatively high probability (85.8%; Fig. 2C).</a:t>
            </a:r>
          </a:p>
        </p:txBody>
      </p:sp>
    </p:spTree>
    <p:extLst>
      <p:ext uri="{BB962C8B-B14F-4D97-AF65-F5344CB8AC3E}">
        <p14:creationId xmlns:p14="http://schemas.microsoft.com/office/powerpoint/2010/main" val="234584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heel(1)">
                                      <p:cBhvr>
                                        <p:cTn id="26" dur="500"/>
                                        <p:tgtEl>
                                          <p:spTgt spid="17"/>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3" grpId="0" animBg="1"/>
      <p:bldP spid="17"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PollenHRC.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sp>
        <p:nvSpPr>
          <p:cNvPr id="3" name="Text Box 4"/>
          <p:cNvSpPr txBox="1">
            <a:spLocks noChangeArrowheads="1"/>
          </p:cNvSpPr>
          <p:nvPr/>
        </p:nvSpPr>
        <p:spPr bwMode="auto">
          <a:xfrm>
            <a:off x="4064285" y="76060"/>
            <a:ext cx="3106300" cy="923330"/>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5400" b="1" dirty="0">
                <a:ln w="50800"/>
                <a:solidFill>
                  <a:schemeClr val="bg1">
                    <a:shade val="50000"/>
                  </a:schemeClr>
                </a:solidFill>
                <a:latin typeface="Calibri" panose="020F0502020204030204" pitchFamily="34" charset="0"/>
              </a:rPr>
              <a:t>Taxonomy</a:t>
            </a:r>
          </a:p>
        </p:txBody>
      </p:sp>
      <p:sp>
        <p:nvSpPr>
          <p:cNvPr id="4" name="TextBox 19"/>
          <p:cNvSpPr txBox="1">
            <a:spLocks noChangeArrowheads="1"/>
          </p:cNvSpPr>
          <p:nvPr/>
        </p:nvSpPr>
        <p:spPr bwMode="auto">
          <a:xfrm>
            <a:off x="376609" y="1366407"/>
            <a:ext cx="10481651" cy="830997"/>
          </a:xfrm>
          <a:prstGeom prst="rect">
            <a:avLst/>
          </a:prstGeom>
          <a:noFill/>
          <a:ln w="9525">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lgn="l">
              <a:buFont typeface="Wingdings" panose="05000000000000000000" pitchFamily="2" charset="2"/>
              <a:buChar char="Ø"/>
            </a:pPr>
            <a:r>
              <a:rPr lang="en-US" sz="2400" b="1" dirty="0">
                <a:ln/>
                <a:solidFill>
                  <a:schemeClr val="accent3"/>
                </a:solidFill>
                <a:latin typeface="Calibri" panose="020F0502020204030204" pitchFamily="34" charset="0"/>
              </a:rPr>
              <a:t>Good database design entails using controlled vocabularies insofar as possible.</a:t>
            </a:r>
          </a:p>
          <a:p>
            <a:pPr marL="342900" indent="-342900" algn="l">
              <a:buFont typeface="Wingdings" panose="05000000000000000000" pitchFamily="2" charset="2"/>
              <a:buChar char="Ø"/>
            </a:pPr>
            <a:r>
              <a:rPr lang="en-US" sz="2400" b="1" dirty="0">
                <a:ln/>
                <a:solidFill>
                  <a:schemeClr val="accent3"/>
                </a:solidFill>
                <a:latin typeface="Calibri" panose="020F0502020204030204" pitchFamily="34" charset="0"/>
              </a:rPr>
              <a:t>Taxonomy is a challenge because taxonomic concepts change through time.</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692709" y="2652175"/>
            <a:ext cx="2438400" cy="182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40609" y="2345527"/>
            <a:ext cx="3660372" cy="2440248"/>
          </a:xfrm>
          <a:prstGeom prst="rect">
            <a:avLst/>
          </a:prstGeom>
        </p:spPr>
      </p:pic>
      <p:sp>
        <p:nvSpPr>
          <p:cNvPr id="9" name="Text Box 4"/>
          <p:cNvSpPr txBox="1">
            <a:spLocks noChangeArrowheads="1"/>
          </p:cNvSpPr>
          <p:nvPr/>
        </p:nvSpPr>
        <p:spPr bwMode="auto">
          <a:xfrm>
            <a:off x="1236083" y="4808163"/>
            <a:ext cx="1351652"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i="1" dirty="0">
                <a:ln w="50800"/>
                <a:solidFill>
                  <a:schemeClr val="bg1">
                    <a:shade val="50000"/>
                  </a:schemeClr>
                </a:solidFill>
                <a:latin typeface="Calibri" panose="020F0502020204030204" pitchFamily="34" charset="0"/>
              </a:rPr>
              <a:t>Cannabis</a:t>
            </a:r>
          </a:p>
        </p:txBody>
      </p:sp>
      <p:sp>
        <p:nvSpPr>
          <p:cNvPr id="10" name="Text Box 4"/>
          <p:cNvSpPr txBox="1">
            <a:spLocks noChangeArrowheads="1"/>
          </p:cNvSpPr>
          <p:nvPr/>
        </p:nvSpPr>
        <p:spPr bwMode="auto">
          <a:xfrm>
            <a:off x="4142318" y="4811701"/>
            <a:ext cx="1308371"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i="1" dirty="0" err="1">
                <a:ln w="50800"/>
                <a:solidFill>
                  <a:schemeClr val="bg1">
                    <a:shade val="50000"/>
                  </a:schemeClr>
                </a:solidFill>
                <a:latin typeface="Calibri" panose="020F0502020204030204" pitchFamily="34" charset="0"/>
              </a:rPr>
              <a:t>Humulus</a:t>
            </a:r>
            <a:endParaRPr lang="en-US" sz="2400" b="1" i="1" dirty="0">
              <a:ln w="50800"/>
              <a:solidFill>
                <a:schemeClr val="bg1">
                  <a:shade val="50000"/>
                </a:schemeClr>
              </a:solidFill>
              <a:latin typeface="Calibri" panose="020F0502020204030204" pitchFamily="34" charset="0"/>
            </a:endParaRPr>
          </a:p>
        </p:txBody>
      </p:sp>
      <p:sp>
        <p:nvSpPr>
          <p:cNvPr id="11" name="Text Box 4"/>
          <p:cNvSpPr txBox="1">
            <a:spLocks noChangeArrowheads="1"/>
          </p:cNvSpPr>
          <p:nvPr/>
        </p:nvSpPr>
        <p:spPr bwMode="auto">
          <a:xfrm>
            <a:off x="2417614" y="5299292"/>
            <a:ext cx="1904047"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dirty="0" err="1">
                <a:ln w="50800"/>
                <a:solidFill>
                  <a:schemeClr val="bg1">
                    <a:shade val="50000"/>
                  </a:schemeClr>
                </a:solidFill>
                <a:latin typeface="Calibri" panose="020F0502020204030204" pitchFamily="34" charset="0"/>
              </a:rPr>
              <a:t>Cannabaceae</a:t>
            </a:r>
            <a:endParaRPr lang="en-US" sz="2400" b="1" dirty="0">
              <a:ln w="50800"/>
              <a:solidFill>
                <a:schemeClr val="bg1">
                  <a:shade val="50000"/>
                </a:schemeClr>
              </a:solidFill>
              <a:latin typeface="Calibri" panose="020F0502020204030204" pitchFamily="34"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89825" y="2345527"/>
            <a:ext cx="1630734" cy="243603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29323" y="2727268"/>
            <a:ext cx="3048000" cy="2042160"/>
          </a:xfrm>
          <a:prstGeom prst="rect">
            <a:avLst/>
          </a:prstGeom>
        </p:spPr>
      </p:pic>
      <p:sp>
        <p:nvSpPr>
          <p:cNvPr id="18" name="Text Box 4"/>
          <p:cNvSpPr txBox="1">
            <a:spLocks noChangeArrowheads="1"/>
          </p:cNvSpPr>
          <p:nvPr/>
        </p:nvSpPr>
        <p:spPr bwMode="auto">
          <a:xfrm>
            <a:off x="8811945" y="4837627"/>
            <a:ext cx="875561"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i="1" dirty="0" err="1">
                <a:ln w="50800"/>
                <a:solidFill>
                  <a:schemeClr val="bg1">
                    <a:shade val="50000"/>
                  </a:schemeClr>
                </a:solidFill>
                <a:latin typeface="Calibri" panose="020F0502020204030204" pitchFamily="34" charset="0"/>
              </a:rPr>
              <a:t>Celtis</a:t>
            </a:r>
            <a:endParaRPr lang="en-US" sz="2400" b="1" i="1" dirty="0">
              <a:ln w="50800"/>
              <a:solidFill>
                <a:schemeClr val="bg1">
                  <a:shade val="50000"/>
                </a:schemeClr>
              </a:solidFill>
              <a:latin typeface="Calibri" panose="020F0502020204030204" pitchFamily="34" charset="0"/>
            </a:endParaRPr>
          </a:p>
        </p:txBody>
      </p:sp>
      <p:sp>
        <p:nvSpPr>
          <p:cNvPr id="19" name="Text Box 4"/>
          <p:cNvSpPr txBox="1">
            <a:spLocks noChangeArrowheads="1"/>
          </p:cNvSpPr>
          <p:nvPr/>
        </p:nvSpPr>
        <p:spPr bwMode="auto">
          <a:xfrm>
            <a:off x="8593827" y="5299292"/>
            <a:ext cx="1454244"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dirty="0" err="1">
                <a:ln w="50800"/>
                <a:solidFill>
                  <a:schemeClr val="bg1">
                    <a:shade val="50000"/>
                  </a:schemeClr>
                </a:solidFill>
                <a:latin typeface="Calibri" panose="020F0502020204030204" pitchFamily="34" charset="0"/>
              </a:rPr>
              <a:t>Ulmaceae</a:t>
            </a:r>
            <a:endParaRPr lang="en-US" sz="2400" b="1" dirty="0">
              <a:ln w="50800"/>
              <a:solidFill>
                <a:schemeClr val="bg1">
                  <a:shade val="50000"/>
                </a:schemeClr>
              </a:solidFill>
              <a:latin typeface="Calibri" panose="020F0502020204030204" pitchFamily="34" charset="0"/>
            </a:endParaRPr>
          </a:p>
        </p:txBody>
      </p:sp>
      <p:cxnSp>
        <p:nvCxnSpPr>
          <p:cNvPr id="12" name="Straight Connector 11"/>
          <p:cNvCxnSpPr>
            <a:cxnSpLocks/>
          </p:cNvCxnSpPr>
          <p:nvPr/>
        </p:nvCxnSpPr>
        <p:spPr bwMode="auto">
          <a:xfrm flipV="1">
            <a:off x="8546823" y="5401340"/>
            <a:ext cx="1531392" cy="359617"/>
          </a:xfrm>
          <a:prstGeom prst="line">
            <a:avLst/>
          </a:prstGeom>
          <a:noFill/>
          <a:ln w="76200" cap="flat" cmpd="sng" algn="ctr">
            <a:solidFill>
              <a:srgbClr val="FF0000"/>
            </a:solidFill>
            <a:prstDash val="solid"/>
            <a:round/>
            <a:headEnd type="none" w="med" len="med"/>
            <a:tailEnd type="none" w="med" len="med"/>
          </a:ln>
          <a:effectLst/>
        </p:spPr>
      </p:cxnSp>
      <p:sp>
        <p:nvSpPr>
          <p:cNvPr id="21" name="Text Box 4"/>
          <p:cNvSpPr txBox="1">
            <a:spLocks noChangeArrowheads="1"/>
          </p:cNvSpPr>
          <p:nvPr/>
        </p:nvSpPr>
        <p:spPr bwMode="auto">
          <a:xfrm>
            <a:off x="2470665" y="5940789"/>
            <a:ext cx="1904047"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dirty="0" err="1">
                <a:ln w="50800"/>
                <a:solidFill>
                  <a:schemeClr val="bg1">
                    <a:shade val="50000"/>
                  </a:schemeClr>
                </a:solidFill>
                <a:latin typeface="Calibri" panose="020F0502020204030204" pitchFamily="34" charset="0"/>
              </a:rPr>
              <a:t>Cannabaceae</a:t>
            </a:r>
            <a:endParaRPr lang="en-US" sz="2400" b="1" dirty="0">
              <a:ln w="50800"/>
              <a:solidFill>
                <a:schemeClr val="bg1">
                  <a:shade val="50000"/>
                </a:schemeClr>
              </a:solidFill>
              <a:latin typeface="Calibri" panose="020F0502020204030204" pitchFamily="34" charset="0"/>
            </a:endParaRPr>
          </a:p>
        </p:txBody>
      </p:sp>
      <p:grpSp>
        <p:nvGrpSpPr>
          <p:cNvPr id="17" name="Group 16"/>
          <p:cNvGrpSpPr/>
          <p:nvPr/>
        </p:nvGrpSpPr>
        <p:grpSpPr>
          <a:xfrm>
            <a:off x="4541702" y="5940789"/>
            <a:ext cx="3350923" cy="461665"/>
            <a:chOff x="4541702" y="5940789"/>
            <a:chExt cx="3350923" cy="461665"/>
          </a:xfrm>
        </p:grpSpPr>
        <p:sp>
          <p:nvSpPr>
            <p:cNvPr id="22" name="Text Box 4"/>
            <p:cNvSpPr txBox="1">
              <a:spLocks noChangeArrowheads="1"/>
            </p:cNvSpPr>
            <p:nvPr/>
          </p:nvSpPr>
          <p:spPr bwMode="auto">
            <a:xfrm>
              <a:off x="5274601" y="5940789"/>
              <a:ext cx="2618024" cy="46166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2400" b="1" dirty="0">
                  <a:ln w="50800"/>
                  <a:solidFill>
                    <a:schemeClr val="bg1">
                      <a:shade val="50000"/>
                    </a:schemeClr>
                  </a:solidFill>
                  <a:latin typeface="Calibri" panose="020F0502020204030204" pitchFamily="34" charset="0"/>
                </a:rPr>
                <a:t>Cannabis/</a:t>
              </a:r>
              <a:r>
                <a:rPr lang="en-US" sz="2400" b="1" dirty="0" err="1">
                  <a:ln w="50800"/>
                  <a:solidFill>
                    <a:schemeClr val="bg1">
                      <a:shade val="50000"/>
                    </a:schemeClr>
                  </a:solidFill>
                  <a:latin typeface="Calibri" panose="020F0502020204030204" pitchFamily="34" charset="0"/>
                </a:rPr>
                <a:t>Humulus</a:t>
              </a:r>
              <a:endParaRPr lang="en-US" sz="2400" b="1" dirty="0">
                <a:ln w="50800"/>
                <a:solidFill>
                  <a:schemeClr val="bg1">
                    <a:shade val="50000"/>
                  </a:schemeClr>
                </a:solidFill>
                <a:latin typeface="Calibri" panose="020F0502020204030204" pitchFamily="34" charset="0"/>
              </a:endParaRPr>
            </a:p>
          </p:txBody>
        </p:sp>
        <p:sp>
          <p:nvSpPr>
            <p:cNvPr id="16" name="Arrow: Right 15"/>
            <p:cNvSpPr/>
            <p:nvPr/>
          </p:nvSpPr>
          <p:spPr bwMode="auto">
            <a:xfrm>
              <a:off x="4541702" y="6095257"/>
              <a:ext cx="639044" cy="230833"/>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23" name="Rectangle: Rounded Corners 22"/>
          <p:cNvSpPr/>
          <p:nvPr/>
        </p:nvSpPr>
        <p:spPr bwMode="auto">
          <a:xfrm>
            <a:off x="1185843" y="4837627"/>
            <a:ext cx="1456875" cy="432201"/>
          </a:xfrm>
          <a:prstGeom prst="roundRect">
            <a:avLst/>
          </a:prstGeom>
          <a:noFill/>
          <a:ln w="19050"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Rectangle: Rounded Corners 23"/>
          <p:cNvSpPr/>
          <p:nvPr/>
        </p:nvSpPr>
        <p:spPr bwMode="auto">
          <a:xfrm>
            <a:off x="4071396" y="4829259"/>
            <a:ext cx="1456875" cy="432201"/>
          </a:xfrm>
          <a:prstGeom prst="roundRect">
            <a:avLst/>
          </a:prstGeom>
          <a:noFill/>
          <a:ln w="19050" cap="flat" cmpd="sng" algn="ctr">
            <a:solidFill>
              <a:srgbClr val="FFFF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Multiplication Sign 26"/>
          <p:cNvSpPr/>
          <p:nvPr/>
        </p:nvSpPr>
        <p:spPr bwMode="auto">
          <a:xfrm>
            <a:off x="6389516" y="1891940"/>
            <a:ext cx="5720418" cy="3419484"/>
          </a:xfrm>
          <a:prstGeom prst="mathMultiply">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6" name="Group 35"/>
          <p:cNvGrpSpPr/>
          <p:nvPr/>
        </p:nvGrpSpPr>
        <p:grpSpPr>
          <a:xfrm>
            <a:off x="8534547" y="4830939"/>
            <a:ext cx="1456875" cy="432201"/>
            <a:chOff x="8534547" y="4830939"/>
            <a:chExt cx="1456875" cy="432201"/>
          </a:xfrm>
        </p:grpSpPr>
        <p:sp>
          <p:nvSpPr>
            <p:cNvPr id="25" name="Rectangle: Rounded Corners 24"/>
            <p:cNvSpPr/>
            <p:nvPr/>
          </p:nvSpPr>
          <p:spPr bwMode="auto">
            <a:xfrm>
              <a:off x="8534547" y="4830939"/>
              <a:ext cx="1456875" cy="432201"/>
            </a:xfrm>
            <a:prstGeom prst="round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Connector 19"/>
            <p:cNvCxnSpPr>
              <a:cxnSpLocks/>
            </p:cNvCxnSpPr>
            <p:nvPr/>
          </p:nvCxnSpPr>
          <p:spPr bwMode="auto">
            <a:xfrm flipV="1">
              <a:off x="8546823" y="4865370"/>
              <a:ext cx="1444599" cy="365760"/>
            </a:xfrm>
            <a:prstGeom prst="line">
              <a:avLst/>
            </a:prstGeom>
            <a:noFill/>
            <a:ln w="19050" cap="flat" cmpd="sng" algn="ctr">
              <a:solidFill>
                <a:srgbClr val="FF0000"/>
              </a:solidFill>
              <a:prstDash val="solid"/>
              <a:round/>
              <a:headEnd type="none" w="med" len="med"/>
              <a:tailEnd type="none" w="med" len="med"/>
            </a:ln>
            <a:effectLst/>
          </p:spPr>
        </p:cxnSp>
        <p:cxnSp>
          <p:nvCxnSpPr>
            <p:cNvPr id="31" name="Straight Connector 30"/>
            <p:cNvCxnSpPr>
              <a:cxnSpLocks/>
            </p:cNvCxnSpPr>
            <p:nvPr/>
          </p:nvCxnSpPr>
          <p:spPr bwMode="auto">
            <a:xfrm>
              <a:off x="8546823" y="4859344"/>
              <a:ext cx="1432323" cy="371786"/>
            </a:xfrm>
            <a:prstGeom prst="line">
              <a:avLst/>
            </a:prstGeom>
            <a:noFill/>
            <a:ln w="19050"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204352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2"/>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hidden"/>
                                      </p:to>
                                    </p:set>
                                  </p:childTnLst>
                                </p:cTn>
                              </p:par>
                            </p:childTnLst>
                          </p:cTn>
                        </p:par>
                        <p:par>
                          <p:cTn id="14" fill="hold">
                            <p:stCondLst>
                              <p:cond delay="0"/>
                            </p:stCondLst>
                            <p:childTnLst>
                              <p:par>
                                <p:cTn id="15" presetID="42" presetClass="path" presetSubtype="0" accel="50000" decel="50000" fill="hold" grpId="0" nodeType="afterEffect">
                                  <p:stCondLst>
                                    <p:cond delay="0"/>
                                  </p:stCondLst>
                                  <p:childTnLst>
                                    <p:animMotion origin="layout" path="M -2.08333E-6 0 L 0.27839 -0.00046 " pathEditMode="relative" rAng="0" ptsTypes="AA">
                                      <p:cBhvr>
                                        <p:cTn id="16" dur="2000" fill="hold"/>
                                        <p:tgtEl>
                                          <p:spTgt spid="11"/>
                                        </p:tgtEl>
                                        <p:attrNameLst>
                                          <p:attrName>ppt_x</p:attrName>
                                          <p:attrName>ppt_y</p:attrName>
                                        </p:attrNameLst>
                                      </p:cBhvr>
                                      <p:rCtr x="13919" y="-2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21" presetClass="entr" presetSubtype="1"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heel(1)">
                                      <p:cBhvr>
                                        <p:cTn id="23" dur="500"/>
                                        <p:tgtEl>
                                          <p:spTgt spid="23"/>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500"/>
                                        <p:tgtEl>
                                          <p:spTgt spid="24"/>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par>
                                <p:cTn id="33" presetID="53" presetClass="entr" presetSubtype="16"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1" grpId="0"/>
      <p:bldP spid="23" grpId="0" animBg="1"/>
      <p:bldP spid="24" grpId="0" animBg="1"/>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LogoPollenHRC.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2918977" y="94533"/>
            <a:ext cx="6354047" cy="923330"/>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5400" b="1" dirty="0">
                <a:ln w="50800"/>
                <a:solidFill>
                  <a:schemeClr val="bg1">
                    <a:shade val="50000"/>
                  </a:schemeClr>
                </a:solidFill>
                <a:latin typeface="Calibri" panose="020F0502020204030204" pitchFamily="34" charset="0"/>
              </a:rPr>
              <a:t>www.neotomadb.org</a:t>
            </a:r>
          </a:p>
        </p:txBody>
      </p:sp>
      <p:sp>
        <p:nvSpPr>
          <p:cNvPr id="6" name="Text Box 4"/>
          <p:cNvSpPr txBox="1">
            <a:spLocks noChangeArrowheads="1"/>
          </p:cNvSpPr>
          <p:nvPr/>
        </p:nvSpPr>
        <p:spPr bwMode="auto">
          <a:xfrm>
            <a:off x="4399574" y="3090717"/>
            <a:ext cx="3392852" cy="923330"/>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5400" b="1" i="1" dirty="0">
                <a:ln w="50800"/>
                <a:solidFill>
                  <a:schemeClr val="bg1">
                    <a:shade val="50000"/>
                  </a:schemeClr>
                </a:solidFill>
                <a:latin typeface="Calibri" panose="020F0502020204030204" pitchFamily="34" charset="0"/>
              </a:rPr>
              <a:t>Thank you!</a:t>
            </a:r>
          </a:p>
        </p:txBody>
      </p:sp>
    </p:spTree>
    <p:extLst>
      <p:ext uri="{BB962C8B-B14F-4D97-AF65-F5344CB8AC3E}">
        <p14:creationId xmlns:p14="http://schemas.microsoft.com/office/powerpoint/2010/main" val="56662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xit" presetSubtype="0" accel="100000" fill="hold" nodeType="with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 calcmode="lin" valueType="num">
                                      <p:cBhvr>
                                        <p:cTn id="8" dur="500"/>
                                        <p:tgtEl>
                                          <p:spTgt spid="3"/>
                                        </p:tgtEl>
                                        <p:attrNameLst>
                                          <p:attrName>style.rotation</p:attrName>
                                        </p:attrNameLst>
                                      </p:cBhvr>
                                      <p:tavLst>
                                        <p:tav tm="0">
                                          <p:val>
                                            <p:fltVal val="0"/>
                                          </p:val>
                                        </p:tav>
                                        <p:tav tm="100000">
                                          <p:val>
                                            <p:fltVal val="360"/>
                                          </p:val>
                                        </p:tav>
                                      </p:tavLst>
                                    </p:anim>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3928420" y="225426"/>
            <a:ext cx="4335161"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Purposes of Neotoma</a:t>
            </a:r>
          </a:p>
        </p:txBody>
      </p:sp>
      <p:pic>
        <p:nvPicPr>
          <p:cNvPr id="347154" name="Picture 18" descr="Mastodon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03913" y="3711576"/>
            <a:ext cx="3935412" cy="2289175"/>
          </a:xfrm>
          <a:prstGeom prst="rect">
            <a:avLst/>
          </a:prstGeom>
          <a:noFill/>
          <a:ln w="9525">
            <a:noFill/>
            <a:miter lim="800000"/>
            <a:headEnd/>
            <a:tailEnd/>
          </a:ln>
        </p:spPr>
      </p:pic>
      <p:pic>
        <p:nvPicPr>
          <p:cNvPr id="347155" name="Picture 19" descr="Boreal Spruce Forest, Manitoba 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892426" y="3711576"/>
            <a:ext cx="1522413" cy="2295525"/>
          </a:xfrm>
          <a:prstGeom prst="rect">
            <a:avLst/>
          </a:prstGeom>
          <a:noFill/>
          <a:ln w="9525">
            <a:noFill/>
            <a:miter lim="800000"/>
            <a:headEnd/>
            <a:tailEnd/>
          </a:ln>
        </p:spPr>
      </p:pic>
      <p:pic>
        <p:nvPicPr>
          <p:cNvPr id="347153" name="Picture 17" descr="Picea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10584707">
            <a:off x="3998914" y="3468689"/>
            <a:ext cx="1265237" cy="1228725"/>
          </a:xfrm>
          <a:prstGeom prst="rect">
            <a:avLst/>
          </a:prstGeom>
          <a:noFill/>
          <a:ln w="9525">
            <a:noFill/>
            <a:miter lim="800000"/>
            <a:headEnd/>
            <a:tailEnd/>
          </a:ln>
        </p:spPr>
      </p:pic>
      <p:pic>
        <p:nvPicPr>
          <p:cNvPr id="7174" name="Picture 8" descr="LogoPollenHRC.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354501" y="1"/>
            <a:ext cx="1828800" cy="1362075"/>
          </a:xfrm>
          <a:prstGeom prst="rect">
            <a:avLst/>
          </a:prstGeom>
          <a:noFill/>
          <a:ln w="9525">
            <a:noFill/>
            <a:miter lim="800000"/>
            <a:headEnd/>
            <a:tailEnd/>
          </a:ln>
        </p:spPr>
      </p:pic>
      <p:sp>
        <p:nvSpPr>
          <p:cNvPr id="347139" name="Text Box 3"/>
          <p:cNvSpPr txBox="1">
            <a:spLocks noChangeArrowheads="1"/>
          </p:cNvSpPr>
          <p:nvPr/>
        </p:nvSpPr>
        <p:spPr bwMode="auto">
          <a:xfrm>
            <a:off x="322217" y="1386916"/>
            <a:ext cx="11756571" cy="5232202"/>
          </a:xfrm>
          <a:prstGeom prst="rect">
            <a:avLst/>
          </a:prstGeom>
          <a:noFill/>
          <a:ln w="9525" algn="ctr">
            <a:noFill/>
            <a:miter lim="800000"/>
            <a:headEnd/>
            <a:tailEnd/>
          </a:ln>
        </p:spPr>
        <p:txBody>
          <a:bodyPr wrap="square">
            <a:spAutoFit/>
          </a:bodyPr>
          <a:lstStyle/>
          <a:p>
            <a:pPr marL="347663" indent="-347663" algn="l">
              <a:spcAft>
                <a:spcPts val="1200"/>
              </a:spcAft>
              <a:buFontTx/>
              <a:buChar char="•"/>
            </a:pPr>
            <a:r>
              <a:rPr lang="en-US" sz="2400" dirty="0">
                <a:solidFill>
                  <a:srgbClr val="FFCC66"/>
                </a:solidFill>
                <a:latin typeface="Calibri" panose="020F0502020204030204" pitchFamily="34" charset="0"/>
              </a:rPr>
              <a:t>To facilitate studies of ecosystem development and response to climate change</a:t>
            </a:r>
          </a:p>
          <a:p>
            <a:pPr marL="347663" indent="-347663" algn="l">
              <a:spcAft>
                <a:spcPts val="1200"/>
              </a:spcAft>
              <a:buFontTx/>
              <a:buChar char="•"/>
            </a:pPr>
            <a:r>
              <a:rPr lang="en-US" sz="2400" dirty="0">
                <a:solidFill>
                  <a:srgbClr val="FFCC66"/>
                </a:solidFill>
                <a:latin typeface="Calibri" panose="020F0502020204030204" pitchFamily="34" charset="0"/>
              </a:rPr>
              <a:t>To enable joint analysis of multiproxy datasets to address paleoenvironmental questions that transcend those possible with single-proxy databases</a:t>
            </a:r>
            <a:r>
              <a:rPr lang="en-US" sz="2400" dirty="0">
                <a:latin typeface="Calibri" panose="020F0502020204030204" pitchFamily="34" charset="0"/>
              </a:rPr>
              <a:t>.</a:t>
            </a:r>
            <a:endParaRPr lang="en-US" sz="2400" dirty="0">
              <a:solidFill>
                <a:srgbClr val="FFCC66"/>
              </a:solidFill>
              <a:latin typeface="Calibri" panose="020F0502020204030204" pitchFamily="34" charset="0"/>
            </a:endParaRPr>
          </a:p>
          <a:p>
            <a:pPr marL="347663" indent="-347663" algn="l">
              <a:spcAft>
                <a:spcPts val="1200"/>
              </a:spcAft>
              <a:buFontTx/>
              <a:buChar char="•"/>
            </a:pPr>
            <a:r>
              <a:rPr lang="en-US" sz="2400" dirty="0">
                <a:solidFill>
                  <a:srgbClr val="FFCC66"/>
                </a:solidFill>
                <a:latin typeface="Calibri" panose="020F0502020204030204" pitchFamily="34" charset="0"/>
              </a:rPr>
              <a:t>To provide the historical context for understanding biodiversity dynamics, including genetic diversity</a:t>
            </a:r>
          </a:p>
          <a:p>
            <a:pPr marL="347663" indent="-347663" algn="l">
              <a:spcAft>
                <a:spcPts val="1200"/>
              </a:spcAft>
              <a:buFontTx/>
              <a:buChar char="•"/>
            </a:pPr>
            <a:r>
              <a:rPr lang="en-US" sz="2400" dirty="0">
                <a:solidFill>
                  <a:srgbClr val="FFCC66"/>
                </a:solidFill>
                <a:latin typeface="Calibri" panose="020F0502020204030204" pitchFamily="34" charset="0"/>
              </a:rPr>
              <a:t>To provide the data for climate-model validation</a:t>
            </a:r>
          </a:p>
          <a:p>
            <a:pPr marL="347663" indent="-347663" algn="l">
              <a:spcAft>
                <a:spcPts val="1200"/>
              </a:spcAft>
              <a:buFontTx/>
              <a:buChar char="•"/>
            </a:pPr>
            <a:r>
              <a:rPr lang="en-US" sz="2400" dirty="0">
                <a:solidFill>
                  <a:srgbClr val="FFCC66"/>
                </a:solidFill>
                <a:latin typeface="Calibri" panose="020F0502020204030204" pitchFamily="34" charset="0"/>
              </a:rPr>
              <a:t>To facilitate analyses of biostratigraphy</a:t>
            </a:r>
          </a:p>
          <a:p>
            <a:pPr marL="347663" indent="-347663" algn="l">
              <a:spcAft>
                <a:spcPts val="1200"/>
              </a:spcAft>
              <a:buFontTx/>
              <a:buChar char="•"/>
            </a:pPr>
            <a:r>
              <a:rPr lang="en-US" sz="2400" dirty="0">
                <a:solidFill>
                  <a:srgbClr val="FFCC66"/>
                </a:solidFill>
                <a:latin typeface="Calibri" panose="020F0502020204030204" pitchFamily="34" charset="0"/>
              </a:rPr>
              <a:t>To provide a safe, long-term, low-cost archive for a wide variety of paleobiological data</a:t>
            </a:r>
          </a:p>
          <a:p>
            <a:pPr marL="347663" indent="-347663" algn="l">
              <a:spcAft>
                <a:spcPts val="1200"/>
              </a:spcAft>
              <a:buFontTx/>
              <a:buChar char="•"/>
            </a:pPr>
            <a:r>
              <a:rPr lang="en-US" sz="2400" dirty="0">
                <a:solidFill>
                  <a:srgbClr val="FFCC66"/>
                </a:solidFill>
                <a:latin typeface="Calibri" panose="020F0502020204030204" pitchFamily="34" charset="0"/>
              </a:rPr>
              <a:t>To lower the overall cost of paleodata management</a:t>
            </a:r>
          </a:p>
          <a:p>
            <a:pPr marL="347663" indent="-347663" algn="l">
              <a:spcAft>
                <a:spcPts val="1200"/>
              </a:spcAft>
              <a:buFontTx/>
              <a:buChar char="•"/>
            </a:pPr>
            <a:r>
              <a:rPr lang="en-US" sz="2400" dirty="0">
                <a:solidFill>
                  <a:srgbClr val="FFCC66"/>
                </a:solidFill>
                <a:latin typeface="Calibri" panose="020F0502020204030204" pitchFamily="34" charset="0"/>
              </a:rPr>
              <a:t>To meet data management, data sharing, and archival requirements of funding agencies, institutions, and journals.</a:t>
            </a:r>
          </a:p>
        </p:txBody>
      </p:sp>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20764" y="2009669"/>
            <a:ext cx="6348228" cy="4751705"/>
          </a:xfrm>
          <a:prstGeom prst="rect">
            <a:avLst/>
          </a:prstGeom>
        </p:spPr>
      </p:pic>
      <p:sp>
        <p:nvSpPr>
          <p:cNvPr id="4" name="Rounded Rectangle 3"/>
          <p:cNvSpPr/>
          <p:nvPr/>
        </p:nvSpPr>
        <p:spPr bwMode="auto">
          <a:xfrm>
            <a:off x="322217" y="5458596"/>
            <a:ext cx="3884527" cy="1298557"/>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l"/>
            <a:r>
              <a:rPr lang="en-US" sz="1600" dirty="0">
                <a:solidFill>
                  <a:schemeClr val="accent6">
                    <a:lumMod val="75000"/>
                  </a:schemeClr>
                </a:solidFill>
              </a:rPr>
              <a:t>Representations of late Pleistocene and modern plant associations as biomes (top row) and as multitaxon isopoll maps (rows 2–4). Williams et al. (2001)</a:t>
            </a:r>
            <a:endParaRPr kumimoji="0" lang="en-US" sz="1600" b="0" i="0" u="none" strike="noStrike" cap="none" normalizeH="0" baseline="0" dirty="0">
              <a:ln>
                <a:noFill/>
              </a:ln>
              <a:solidFill>
                <a:schemeClr val="accent6">
                  <a:lumMod val="75000"/>
                </a:schemeClr>
              </a:solidFill>
              <a:effectLst/>
            </a:endParaRPr>
          </a:p>
        </p:txBody>
      </p:sp>
      <p:grpSp>
        <p:nvGrpSpPr>
          <p:cNvPr id="10" name="Group 9"/>
          <p:cNvGrpSpPr/>
          <p:nvPr/>
        </p:nvGrpSpPr>
        <p:grpSpPr>
          <a:xfrm>
            <a:off x="143664" y="3768090"/>
            <a:ext cx="11494168" cy="2473631"/>
            <a:chOff x="143664" y="3768090"/>
            <a:chExt cx="11494168" cy="2473631"/>
          </a:xfrm>
        </p:grpSpPr>
        <p:grpSp>
          <p:nvGrpSpPr>
            <p:cNvPr id="9" name="Group 8"/>
            <p:cNvGrpSpPr/>
            <p:nvPr/>
          </p:nvGrpSpPr>
          <p:grpSpPr>
            <a:xfrm>
              <a:off x="3787141" y="3768090"/>
              <a:ext cx="7850691" cy="2446020"/>
              <a:chOff x="547541" y="2853686"/>
              <a:chExt cx="7850691" cy="2446020"/>
            </a:xfrm>
          </p:grpSpPr>
          <p:pic>
            <p:nvPicPr>
              <p:cNvPr id="7" name="Picture 6"/>
              <p:cNvPicPr>
                <a:picLocks noChangeAspect="1"/>
              </p:cNvPicPr>
              <p:nvPr/>
            </p:nvPicPr>
            <p:blipFill rotWithShape="1">
              <a:blip r:embed="rId8" cstate="print">
                <a:extLst>
                  <a:ext uri="{28A0092B-C50C-407E-A947-70E740481C1C}">
                    <a14:useLocalDpi xmlns:a14="http://schemas.microsoft.com/office/drawing/2010/main"/>
                  </a:ext>
                </a:extLst>
              </a:blip>
              <a:srcRect l="980" t="1410" r="1037" b="1912"/>
              <a:stretch/>
            </p:blipFill>
            <p:spPr>
              <a:xfrm>
                <a:off x="547541" y="2853686"/>
                <a:ext cx="3905250" cy="2446020"/>
              </a:xfrm>
              <a:prstGeom prst="rect">
                <a:avLst/>
              </a:prstGeom>
            </p:spPr>
          </p:pic>
          <p:pic>
            <p:nvPicPr>
              <p:cNvPr id="8" name="Picture 7"/>
              <p:cNvPicPr>
                <a:picLocks noChangeAspect="1"/>
              </p:cNvPicPr>
              <p:nvPr/>
            </p:nvPicPr>
            <p:blipFill rotWithShape="1">
              <a:blip r:embed="rId9" cstate="print">
                <a:extLst>
                  <a:ext uri="{28A0092B-C50C-407E-A947-70E740481C1C}">
                    <a14:useLocalDpi xmlns:a14="http://schemas.microsoft.com/office/drawing/2010/main"/>
                  </a:ext>
                </a:extLst>
              </a:blip>
              <a:srcRect l="893" t="1414" r="935" b="1616"/>
              <a:stretch/>
            </p:blipFill>
            <p:spPr>
              <a:xfrm>
                <a:off x="4492982" y="2853686"/>
                <a:ext cx="3905250" cy="2446020"/>
              </a:xfrm>
              <a:prstGeom prst="rect">
                <a:avLst/>
              </a:prstGeom>
            </p:spPr>
          </p:pic>
        </p:grpSp>
        <p:sp>
          <p:nvSpPr>
            <p:cNvPr id="16" name="Rounded Rectangle 15"/>
            <p:cNvSpPr/>
            <p:nvPr/>
          </p:nvSpPr>
          <p:spPr bwMode="auto">
            <a:xfrm>
              <a:off x="143664" y="4830037"/>
              <a:ext cx="3584154" cy="1411684"/>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l"/>
              <a:r>
                <a:rPr lang="en-US" dirty="0">
                  <a:solidFill>
                    <a:schemeClr val="accent6">
                      <a:lumMod val="75000"/>
                    </a:schemeClr>
                  </a:solidFill>
                </a:rPr>
                <a:t>inferred postglacial colonization routes for frequent cpDNA haplotypes of deciduous Quercus. (Petit et al. 2002)</a:t>
              </a:r>
              <a:endParaRPr kumimoji="0" lang="en-US" sz="1600" b="0" i="0" u="none" strike="noStrike" cap="none" normalizeH="0" baseline="0" dirty="0">
                <a:ln>
                  <a:noFill/>
                </a:ln>
                <a:solidFill>
                  <a:schemeClr val="accent6">
                    <a:lumMod val="75000"/>
                  </a:schemeClr>
                </a:solidFill>
                <a:effectLst/>
              </a:endParaRPr>
            </a:p>
          </p:txBody>
        </p:sp>
      </p:grpSp>
      <p:grpSp>
        <p:nvGrpSpPr>
          <p:cNvPr id="12" name="Group 11"/>
          <p:cNvGrpSpPr/>
          <p:nvPr/>
        </p:nvGrpSpPr>
        <p:grpSpPr>
          <a:xfrm>
            <a:off x="2467649" y="4099726"/>
            <a:ext cx="8655876" cy="2638649"/>
            <a:chOff x="2467649" y="4068712"/>
            <a:chExt cx="8880436" cy="2669663"/>
          </a:xfrm>
        </p:grpSpPr>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825859" y="4068712"/>
              <a:ext cx="6522226" cy="2669663"/>
            </a:xfrm>
            <a:prstGeom prst="rect">
              <a:avLst/>
            </a:prstGeom>
          </p:spPr>
        </p:pic>
        <p:sp>
          <p:nvSpPr>
            <p:cNvPr id="19" name="Rounded Rectangle 18"/>
            <p:cNvSpPr/>
            <p:nvPr/>
          </p:nvSpPr>
          <p:spPr bwMode="auto">
            <a:xfrm>
              <a:off x="2467649" y="6195161"/>
              <a:ext cx="2268933" cy="536195"/>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l"/>
              <a:r>
                <a:rPr lang="en-US" sz="1600" dirty="0">
                  <a:solidFill>
                    <a:schemeClr val="accent6">
                      <a:lumMod val="75000"/>
                    </a:schemeClr>
                  </a:solidFill>
                </a:rPr>
                <a:t>Gonzales et al. (2009)</a:t>
              </a:r>
              <a:endParaRPr kumimoji="0" lang="en-US" sz="1600" b="0" i="0" u="none" strike="noStrike" cap="none" normalizeH="0" baseline="0" dirty="0">
                <a:ln>
                  <a:noFill/>
                </a:ln>
                <a:solidFill>
                  <a:schemeClr val="accent6">
                    <a:lumMod val="75000"/>
                  </a:schemeClr>
                </a:solidFill>
                <a:effectLs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par>
                          <p:cTn id="17" fill="hold">
                            <p:stCondLst>
                              <p:cond delay="0"/>
                            </p:stCondLst>
                            <p:childTnLst>
                              <p:par>
                                <p:cTn id="18" presetID="9" presetClass="emph" presetSubtype="0" nodeType="afterEffect">
                                  <p:stCondLst>
                                    <p:cond delay="0"/>
                                  </p:stCondLst>
                                  <p:childTnLst>
                                    <p:set>
                                      <p:cBhvr rctx="PPT">
                                        <p:cTn id="19" dur="indefinite"/>
                                        <p:tgtEl>
                                          <p:spTgt spid="347139">
                                            <p:txEl>
                                              <p:pRg st="0" end="0"/>
                                            </p:txEl>
                                          </p:spTgt>
                                        </p:tgtEl>
                                        <p:attrNameLst>
                                          <p:attrName>style.opacity</p:attrName>
                                        </p:attrNameLst>
                                      </p:cBhvr>
                                      <p:to>
                                        <p:strVal val="0.5"/>
                                      </p:to>
                                    </p:set>
                                    <p:animEffect filter="image" prLst="opacity: 0.5">
                                      <p:cBhvr rctx="IE">
                                        <p:cTn id="20" dur="indefinite"/>
                                        <p:tgtEl>
                                          <p:spTgt spid="347139">
                                            <p:txEl>
                                              <p:pRg st="0" end="0"/>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47139">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71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71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71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rctx="PPT">
                                        <p:cTn id="32" dur="indefinite"/>
                                        <p:tgtEl>
                                          <p:spTgt spid="347139">
                                            <p:txEl>
                                              <p:pRg st="1" end="1"/>
                                            </p:txEl>
                                          </p:spTgt>
                                        </p:tgtEl>
                                        <p:attrNameLst>
                                          <p:attrName>style.opacity</p:attrName>
                                        </p:attrNameLst>
                                      </p:cBhvr>
                                      <p:to>
                                        <p:strVal val="0.5"/>
                                      </p:to>
                                    </p:set>
                                    <p:animEffect filter="image" prLst="opacity: 0.5">
                                      <p:cBhvr rctx="IE">
                                        <p:cTn id="33" dur="indefinite"/>
                                        <p:tgtEl>
                                          <p:spTgt spid="347139">
                                            <p:txEl>
                                              <p:pRg st="1" end="1"/>
                                            </p:txEl>
                                          </p:spTgt>
                                        </p:tgtEl>
                                      </p:cBhvr>
                                    </p:animEffect>
                                  </p:childTnLst>
                                </p:cTn>
                              </p:par>
                              <p:par>
                                <p:cTn id="34" presetID="1" presetClass="entr" presetSubtype="0" fill="hold" nodeType="withEffect">
                                  <p:stCondLst>
                                    <p:cond delay="0"/>
                                  </p:stCondLst>
                                  <p:childTnLst>
                                    <p:set>
                                      <p:cBhvr>
                                        <p:cTn id="35" dur="1" fill="hold">
                                          <p:stCondLst>
                                            <p:cond delay="0"/>
                                          </p:stCondLst>
                                        </p:cTn>
                                        <p:tgtEl>
                                          <p:spTgt spid="347139">
                                            <p:txEl>
                                              <p:pRg st="2" end="2"/>
                                            </p:txEl>
                                          </p:spTgt>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347155"/>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47153"/>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347154"/>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rctx="PPT">
                                        <p:cTn id="47" dur="indefinite"/>
                                        <p:tgtEl>
                                          <p:spTgt spid="347139">
                                            <p:txEl>
                                              <p:pRg st="2" end="2"/>
                                            </p:txEl>
                                          </p:spTgt>
                                        </p:tgtEl>
                                        <p:attrNameLst>
                                          <p:attrName>style.opacity</p:attrName>
                                        </p:attrNameLst>
                                      </p:cBhvr>
                                      <p:to>
                                        <p:strVal val="0.5"/>
                                      </p:to>
                                    </p:set>
                                    <p:animEffect filter="image" prLst="opacity: 0.5">
                                      <p:cBhvr rctx="IE">
                                        <p:cTn id="48" dur="indefinite"/>
                                        <p:tgtEl>
                                          <p:spTgt spid="347139">
                                            <p:txEl>
                                              <p:pRg st="2" end="2"/>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347139">
                                            <p:txEl>
                                              <p:pRg st="3" end="3"/>
                                            </p:txEl>
                                          </p:spTgt>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0"/>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rctx="PPT">
                                        <p:cTn id="58" dur="indefinite"/>
                                        <p:tgtEl>
                                          <p:spTgt spid="347139">
                                            <p:txEl>
                                              <p:pRg st="3" end="3"/>
                                            </p:txEl>
                                          </p:spTgt>
                                        </p:tgtEl>
                                        <p:attrNameLst>
                                          <p:attrName>style.opacity</p:attrName>
                                        </p:attrNameLst>
                                      </p:cBhvr>
                                      <p:to>
                                        <p:strVal val="0.5"/>
                                      </p:to>
                                    </p:set>
                                    <p:animEffect filter="image" prLst="opacity: 0.5">
                                      <p:cBhvr rctx="IE">
                                        <p:cTn id="59" dur="indefinite"/>
                                        <p:tgtEl>
                                          <p:spTgt spid="347139">
                                            <p:txEl>
                                              <p:pRg st="3" end="3"/>
                                            </p:txEl>
                                          </p:spTgt>
                                        </p:tgtEl>
                                      </p:cBhvr>
                                    </p:animEffec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47139">
                                            <p:txEl>
                                              <p:pRg st="4" end="4"/>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9" presetClass="emph" presetSubtype="0" nodeType="clickEffect">
                                  <p:stCondLst>
                                    <p:cond delay="0"/>
                                  </p:stCondLst>
                                  <p:childTnLst>
                                    <p:set>
                                      <p:cBhvr rctx="PPT">
                                        <p:cTn id="67" dur="indefinite"/>
                                        <p:tgtEl>
                                          <p:spTgt spid="347139">
                                            <p:txEl>
                                              <p:pRg st="4" end="4"/>
                                            </p:txEl>
                                          </p:spTgt>
                                        </p:tgtEl>
                                        <p:attrNameLst>
                                          <p:attrName>style.opacity</p:attrName>
                                        </p:attrNameLst>
                                      </p:cBhvr>
                                      <p:to>
                                        <p:strVal val="0.5"/>
                                      </p:to>
                                    </p:set>
                                    <p:animEffect filter="image" prLst="opacity: 0.5">
                                      <p:cBhvr rctx="IE">
                                        <p:cTn id="68" dur="indefinite"/>
                                        <p:tgtEl>
                                          <p:spTgt spid="347139">
                                            <p:txEl>
                                              <p:pRg st="4" end="4"/>
                                            </p:txEl>
                                          </p:spTgt>
                                        </p:tgtEl>
                                      </p:cBhvr>
                                    </p:animEffect>
                                  </p:childTnLst>
                                </p:cTn>
                              </p:par>
                              <p:par>
                                <p:cTn id="69" presetID="1" presetClass="entr" presetSubtype="0" fill="hold" nodeType="withEffect">
                                  <p:stCondLst>
                                    <p:cond delay="0"/>
                                  </p:stCondLst>
                                  <p:childTnLst>
                                    <p:set>
                                      <p:cBhvr>
                                        <p:cTn id="70" dur="1" fill="hold">
                                          <p:stCondLst>
                                            <p:cond delay="0"/>
                                          </p:stCondLst>
                                        </p:cTn>
                                        <p:tgtEl>
                                          <p:spTgt spid="347139">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9" presetClass="emph" presetSubtype="0" nodeType="clickEffect">
                                  <p:stCondLst>
                                    <p:cond delay="0"/>
                                  </p:stCondLst>
                                  <p:childTnLst>
                                    <p:set>
                                      <p:cBhvr rctx="PPT">
                                        <p:cTn id="74" dur="indefinite"/>
                                        <p:tgtEl>
                                          <p:spTgt spid="347139">
                                            <p:txEl>
                                              <p:pRg st="5" end="5"/>
                                            </p:txEl>
                                          </p:spTgt>
                                        </p:tgtEl>
                                        <p:attrNameLst>
                                          <p:attrName>style.opacity</p:attrName>
                                        </p:attrNameLst>
                                      </p:cBhvr>
                                      <p:to>
                                        <p:strVal val="0.5"/>
                                      </p:to>
                                    </p:set>
                                    <p:animEffect filter="image" prLst="opacity: 0.5">
                                      <p:cBhvr rctx="IE">
                                        <p:cTn id="75" dur="indefinite"/>
                                        <p:tgtEl>
                                          <p:spTgt spid="347139">
                                            <p:txEl>
                                              <p:pRg st="5" end="5"/>
                                            </p:txEl>
                                          </p:spTgt>
                                        </p:tgtEl>
                                      </p:cBhvr>
                                    </p:animEffect>
                                  </p:childTnLst>
                                </p:cTn>
                              </p:par>
                              <p:par>
                                <p:cTn id="76" presetID="1" presetClass="entr" presetSubtype="0" fill="hold" nodeType="withEffect">
                                  <p:stCondLst>
                                    <p:cond delay="0"/>
                                  </p:stCondLst>
                                  <p:childTnLst>
                                    <p:set>
                                      <p:cBhvr>
                                        <p:cTn id="77" dur="1" fill="hold">
                                          <p:stCondLst>
                                            <p:cond delay="0"/>
                                          </p:stCondLst>
                                        </p:cTn>
                                        <p:tgtEl>
                                          <p:spTgt spid="347139">
                                            <p:txEl>
                                              <p:pRg st="6" end="6"/>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9" presetClass="emph" presetSubtype="0" nodeType="clickEffect">
                                  <p:stCondLst>
                                    <p:cond delay="0"/>
                                  </p:stCondLst>
                                  <p:childTnLst>
                                    <p:set>
                                      <p:cBhvr rctx="PPT">
                                        <p:cTn id="81" dur="indefinite"/>
                                        <p:tgtEl>
                                          <p:spTgt spid="347139">
                                            <p:txEl>
                                              <p:pRg st="6" end="6"/>
                                            </p:txEl>
                                          </p:spTgt>
                                        </p:tgtEl>
                                        <p:attrNameLst>
                                          <p:attrName>style.opacity</p:attrName>
                                        </p:attrNameLst>
                                      </p:cBhvr>
                                      <p:to>
                                        <p:strVal val="0.5"/>
                                      </p:to>
                                    </p:set>
                                    <p:animEffect filter="image" prLst="opacity: 0.5">
                                      <p:cBhvr rctx="IE">
                                        <p:cTn id="82" dur="indefinite"/>
                                        <p:tgtEl>
                                          <p:spTgt spid="347139">
                                            <p:txEl>
                                              <p:pRg st="6" end="6"/>
                                            </p:txEl>
                                          </p:spTgt>
                                        </p:tgtEl>
                                      </p:cBhvr>
                                    </p:animEffect>
                                  </p:childTnLst>
                                </p:cTn>
                              </p:par>
                              <p:par>
                                <p:cTn id="83" presetID="1" presetClass="entr" presetSubtype="0" fill="hold" nodeType="withEffect">
                                  <p:stCondLst>
                                    <p:cond delay="0"/>
                                  </p:stCondLst>
                                  <p:childTnLst>
                                    <p:set>
                                      <p:cBhvr>
                                        <p:cTn id="84" dur="1" fill="hold">
                                          <p:stCondLst>
                                            <p:cond delay="0"/>
                                          </p:stCondLst>
                                        </p:cTn>
                                        <p:tgtEl>
                                          <p:spTgt spid="3471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3426776" y="209004"/>
            <a:ext cx="5338449"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Design Concepts </a:t>
            </a:r>
          </a:p>
        </p:txBody>
      </p:sp>
      <p:pic>
        <p:nvPicPr>
          <p:cNvPr id="9219" name="Picture 8" descr="LogoPollenHRC.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63198" y="1"/>
            <a:ext cx="1828800" cy="1362075"/>
          </a:xfrm>
          <a:prstGeom prst="rect">
            <a:avLst/>
          </a:prstGeom>
          <a:noFill/>
          <a:ln w="9525">
            <a:noFill/>
            <a:miter lim="800000"/>
            <a:headEnd/>
            <a:tailEnd/>
          </a:ln>
        </p:spPr>
      </p:pic>
      <p:sp>
        <p:nvSpPr>
          <p:cNvPr id="5" name="TextBox 4"/>
          <p:cNvSpPr txBox="1">
            <a:spLocks noChangeArrowheads="1"/>
          </p:cNvSpPr>
          <p:nvPr/>
        </p:nvSpPr>
        <p:spPr bwMode="auto">
          <a:xfrm>
            <a:off x="426719" y="1240028"/>
            <a:ext cx="11321143" cy="5078313"/>
          </a:xfrm>
          <a:prstGeom prst="rect">
            <a:avLst/>
          </a:prstGeom>
          <a:noFill/>
          <a:ln w="9525">
            <a:noFill/>
            <a:miter lim="800000"/>
            <a:headEnd/>
            <a:tailEnd/>
          </a:ln>
        </p:spPr>
        <p:txBody>
          <a:bodyPr wrap="square">
            <a:spAutoFit/>
          </a:bodyPr>
          <a:lstStyle/>
          <a:p>
            <a:pPr marL="273050" indent="-273050" algn="l">
              <a:spcAft>
                <a:spcPts val="1200"/>
              </a:spcAft>
              <a:buFont typeface="Arial" charset="0"/>
              <a:buChar char="•"/>
            </a:pPr>
            <a:r>
              <a:rPr lang="en-US" sz="2200" dirty="0">
                <a:solidFill>
                  <a:srgbClr val="FFCC66"/>
                </a:solidFill>
                <a:latin typeface="Calibri" panose="020F0502020204030204" pitchFamily="34" charset="0"/>
              </a:rPr>
              <a:t>Partnership between domain scientists and information technology specialists; wherein the science is driving the IT.</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Neotoma offers database infrastructure to specialists in various taxonomic groups, who will not need to develop or even necessarily understand the core information technology, but who can learn to input, update, and extract data through a user-friendly interface and to have control over disciplinary taxonomic issues. </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Neotoma can accommodate virtually any type of fossil data</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Neotoma is a centralized database with virtual </a:t>
            </a:r>
            <a:r>
              <a:rPr lang="en-US" sz="2200" i="1" dirty="0">
                <a:solidFill>
                  <a:srgbClr val="FFCC66"/>
                </a:solidFill>
                <a:latin typeface="Calibri" panose="020F0502020204030204" pitchFamily="34" charset="0"/>
              </a:rPr>
              <a:t>constituent </a:t>
            </a:r>
            <a:r>
              <a:rPr lang="en-US" sz="2200" dirty="0">
                <a:solidFill>
                  <a:srgbClr val="FFCC66"/>
                </a:solidFill>
                <a:latin typeface="Calibri" panose="020F0502020204030204" pitchFamily="34" charset="0"/>
              </a:rPr>
              <a:t>databases</a:t>
            </a:r>
            <a:r>
              <a:rPr lang="en-US" sz="2200" i="1" dirty="0">
                <a:solidFill>
                  <a:srgbClr val="FFCC66"/>
                </a:solidFill>
                <a:latin typeface="Calibri" panose="020F0502020204030204" pitchFamily="34" charset="0"/>
              </a:rPr>
              <a:t> (</a:t>
            </a:r>
            <a:r>
              <a:rPr lang="en-US" sz="2200" dirty="0">
                <a:solidFill>
                  <a:srgbClr val="FFCC66"/>
                </a:solidFill>
                <a:latin typeface="Calibri" panose="020F0502020204030204" pitchFamily="34" charset="0"/>
              </a:rPr>
              <a:t>e.g.  North American Pollen Database, FAUNMAP) </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Capability for “data stewards” to remotely input and update data</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Neotoma is a curated database, not just a data archive</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Access to the data by anyone with an Internet connection</a:t>
            </a:r>
            <a:endParaRPr lang="en-US" sz="2000" dirty="0">
              <a:solidFill>
                <a:srgbClr val="FFCC66"/>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rctx="PPT">
                                        <p:cTn id="10" dur="indefinite"/>
                                        <p:tgtEl>
                                          <p:spTgt spid="5">
                                            <p:txEl>
                                              <p:pRg st="0" end="0"/>
                                            </p:txEl>
                                          </p:spTgt>
                                        </p:tgtEl>
                                        <p:attrNameLst>
                                          <p:attrName>style.opacity</p:attrName>
                                        </p:attrNameLst>
                                      </p:cBhvr>
                                      <p:to>
                                        <p:strVal val="0.5"/>
                                      </p:to>
                                    </p:set>
                                    <p:animEffect filter="image" prLst="opacity: 0.5">
                                      <p:cBhvr rctx="IE">
                                        <p:cTn id="11" dur="indefinite"/>
                                        <p:tgtEl>
                                          <p:spTgt spid="5">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5">
                                            <p:txEl>
                                              <p:pRg st="1" end="1"/>
                                            </p:txEl>
                                          </p:spTgt>
                                        </p:tgtEl>
                                        <p:attrNameLst>
                                          <p:attrName>style.opacity</p:attrName>
                                        </p:attrNameLst>
                                      </p:cBhvr>
                                      <p:to>
                                        <p:strVal val="0.5"/>
                                      </p:to>
                                    </p:set>
                                    <p:animEffect filter="image" prLst="opacity: 0.5">
                                      <p:cBhvr rctx="IE">
                                        <p:cTn id="18" dur="indefinite"/>
                                        <p:tgtEl>
                                          <p:spTgt spid="5">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5">
                                            <p:txEl>
                                              <p:pRg st="2" end="2"/>
                                            </p:txEl>
                                          </p:spTgt>
                                        </p:tgtEl>
                                        <p:attrNameLst>
                                          <p:attrName>style.opacity</p:attrName>
                                        </p:attrNameLst>
                                      </p:cBhvr>
                                      <p:to>
                                        <p:strVal val="0.5"/>
                                      </p:to>
                                    </p:set>
                                    <p:animEffect filter="image" prLst="opacity: 0.5">
                                      <p:cBhvr rctx="IE">
                                        <p:cTn id="25" dur="indefinite"/>
                                        <p:tgtEl>
                                          <p:spTgt spid="5">
                                            <p:txEl>
                                              <p:pRg st="2" end="2"/>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5">
                                            <p:txEl>
                                              <p:pRg st="3" end="3"/>
                                            </p:txEl>
                                          </p:spTgt>
                                        </p:tgtEl>
                                        <p:attrNameLst>
                                          <p:attrName>style.opacity</p:attrName>
                                        </p:attrNameLst>
                                      </p:cBhvr>
                                      <p:to>
                                        <p:strVal val="0.5"/>
                                      </p:to>
                                    </p:set>
                                    <p:animEffect filter="image" prLst="opacity: 0.5">
                                      <p:cBhvr rctx="IE">
                                        <p:cTn id="32" dur="indefinite"/>
                                        <p:tgtEl>
                                          <p:spTgt spid="5">
                                            <p:txEl>
                                              <p:pRg st="3" end="3"/>
                                            </p:txEl>
                                          </p:spTgt>
                                        </p:tgtEl>
                                      </p:cBhvr>
                                    </p:animEffect>
                                  </p:childTnLst>
                                </p:cTn>
                              </p:par>
                              <p:par>
                                <p:cTn id="33" presetID="1" presetClass="entr" presetSubtype="0" fill="hold"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nodeType="clickEffect">
                                  <p:stCondLst>
                                    <p:cond delay="0"/>
                                  </p:stCondLst>
                                  <p:childTnLst>
                                    <p:set>
                                      <p:cBhvr rctx="PPT">
                                        <p:cTn id="38" dur="indefinite"/>
                                        <p:tgtEl>
                                          <p:spTgt spid="5">
                                            <p:txEl>
                                              <p:pRg st="4" end="4"/>
                                            </p:txEl>
                                          </p:spTgt>
                                        </p:tgtEl>
                                        <p:attrNameLst>
                                          <p:attrName>style.opacity</p:attrName>
                                        </p:attrNameLst>
                                      </p:cBhvr>
                                      <p:to>
                                        <p:strVal val="0.5"/>
                                      </p:to>
                                    </p:set>
                                    <p:animEffect filter="image" prLst="opacity: 0.5">
                                      <p:cBhvr rctx="IE">
                                        <p:cTn id="39" dur="indefinite"/>
                                        <p:tgtEl>
                                          <p:spTgt spid="5">
                                            <p:txEl>
                                              <p:pRg st="4" end="4"/>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mph" presetSubtype="0" nodeType="clickEffect">
                                  <p:stCondLst>
                                    <p:cond delay="0"/>
                                  </p:stCondLst>
                                  <p:childTnLst>
                                    <p:set>
                                      <p:cBhvr rctx="PPT">
                                        <p:cTn id="45" dur="indefinite"/>
                                        <p:tgtEl>
                                          <p:spTgt spid="5">
                                            <p:txEl>
                                              <p:pRg st="5" end="5"/>
                                            </p:txEl>
                                          </p:spTgt>
                                        </p:tgtEl>
                                        <p:attrNameLst>
                                          <p:attrName>style.opacity</p:attrName>
                                        </p:attrNameLst>
                                      </p:cBhvr>
                                      <p:to>
                                        <p:strVal val="0.5"/>
                                      </p:to>
                                    </p:set>
                                    <p:animEffect filter="image" prLst="opacity: 0.5">
                                      <p:cBhvr rctx="IE">
                                        <p:cTn id="46" dur="indefinite"/>
                                        <p:tgtEl>
                                          <p:spTgt spid="5">
                                            <p:txEl>
                                              <p:pRg st="5" end="5"/>
                                            </p:txEl>
                                          </p:spTgt>
                                        </p:tgtEl>
                                      </p:cBhvr>
                                    </p:animEffect>
                                  </p:childTnLst>
                                </p:cTn>
                              </p:par>
                              <p:par>
                                <p:cTn id="47" presetID="1" presetClass="entr" presetSubtype="0" fill="hold" nodeType="with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3426776" y="209004"/>
            <a:ext cx="4626716"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Data Policies </a:t>
            </a:r>
          </a:p>
        </p:txBody>
      </p:sp>
      <p:pic>
        <p:nvPicPr>
          <p:cNvPr id="9219" name="Picture 8" descr="LogoPollenHRC.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63198" y="1"/>
            <a:ext cx="1828800" cy="1362075"/>
          </a:xfrm>
          <a:prstGeom prst="rect">
            <a:avLst/>
          </a:prstGeom>
          <a:noFill/>
          <a:ln w="9525">
            <a:noFill/>
            <a:miter lim="800000"/>
            <a:headEnd/>
            <a:tailEnd/>
          </a:ln>
        </p:spPr>
      </p:pic>
      <p:sp>
        <p:nvSpPr>
          <p:cNvPr id="5" name="TextBox 4"/>
          <p:cNvSpPr txBox="1">
            <a:spLocks noChangeArrowheads="1"/>
          </p:cNvSpPr>
          <p:nvPr/>
        </p:nvSpPr>
        <p:spPr bwMode="auto">
          <a:xfrm>
            <a:off x="426720" y="2990452"/>
            <a:ext cx="10379826" cy="3139321"/>
          </a:xfrm>
          <a:prstGeom prst="rect">
            <a:avLst/>
          </a:prstGeom>
          <a:noFill/>
          <a:ln w="9525">
            <a:noFill/>
            <a:miter lim="800000"/>
            <a:headEnd/>
            <a:tailEnd/>
          </a:ln>
        </p:spPr>
        <p:txBody>
          <a:bodyPr wrap="square">
            <a:spAutoFit/>
          </a:bodyPr>
          <a:lstStyle/>
          <a:p>
            <a:pPr marL="457200" indent="-457200" algn="l">
              <a:spcAft>
                <a:spcPts val="1200"/>
              </a:spcAft>
              <a:buFont typeface="Wingdings" panose="05000000000000000000" pitchFamily="2" charset="2"/>
              <a:buChar char="v"/>
            </a:pPr>
            <a:r>
              <a:rPr lang="en-US" sz="2800" dirty="0">
                <a:solidFill>
                  <a:srgbClr val="FFCC66"/>
                </a:solidFill>
                <a:latin typeface="Calibri" panose="020F0502020204030204" pitchFamily="34" charset="0"/>
              </a:rPr>
              <a:t>Data Use Policy</a:t>
            </a:r>
          </a:p>
          <a:p>
            <a:pPr marL="457200" indent="-457200" algn="l">
              <a:spcAft>
                <a:spcPts val="1200"/>
              </a:spcAft>
              <a:buFont typeface="Wingdings" panose="05000000000000000000" pitchFamily="2" charset="2"/>
              <a:buChar char="v"/>
            </a:pPr>
            <a:r>
              <a:rPr lang="en-US" sz="2800" dirty="0">
                <a:solidFill>
                  <a:srgbClr val="FFCC66"/>
                </a:solidFill>
                <a:latin typeface="Calibri" panose="020F0502020204030204" pitchFamily="34" charset="0"/>
              </a:rPr>
              <a:t>Embargo Policy</a:t>
            </a:r>
          </a:p>
          <a:p>
            <a:pPr marL="730250" lvl="1" indent="-273050" algn="l">
              <a:spcAft>
                <a:spcPts val="1200"/>
              </a:spcAft>
              <a:buFont typeface="Arial" charset="0"/>
              <a:buChar char="•"/>
            </a:pPr>
            <a:r>
              <a:rPr lang="en-US" sz="2800" dirty="0">
                <a:solidFill>
                  <a:schemeClr val="accent2">
                    <a:lumMod val="20000"/>
                    <a:lumOff val="80000"/>
                  </a:schemeClr>
                </a:solidFill>
                <a:latin typeface="Calibri" panose="020F0502020204030204" pitchFamily="34" charset="0"/>
              </a:rPr>
              <a:t>Contribution of new and unpublished datasets to Neotoma prior to first publication</a:t>
            </a:r>
          </a:p>
          <a:p>
            <a:pPr marL="730250" lvl="1" indent="-273050" algn="l">
              <a:spcAft>
                <a:spcPts val="1200"/>
              </a:spcAft>
              <a:buFont typeface="Arial" charset="0"/>
              <a:buChar char="•"/>
            </a:pPr>
            <a:r>
              <a:rPr lang="en-US" sz="2800" dirty="0">
                <a:solidFill>
                  <a:schemeClr val="accent2">
                    <a:lumMod val="20000"/>
                    <a:lumOff val="80000"/>
                  </a:schemeClr>
                </a:solidFill>
                <a:latin typeface="Calibri" panose="020F0502020204030204" pitchFamily="34" charset="0"/>
              </a:rPr>
              <a:t>Preparation and uploading of previously published datasets to Neotoma by data synthesizers</a:t>
            </a:r>
          </a:p>
        </p:txBody>
      </p:sp>
      <p:sp>
        <p:nvSpPr>
          <p:cNvPr id="3" name="TextBox 2"/>
          <p:cNvSpPr txBox="1"/>
          <p:nvPr/>
        </p:nvSpPr>
        <p:spPr>
          <a:xfrm>
            <a:off x="426719" y="1742658"/>
            <a:ext cx="11106730" cy="954107"/>
          </a:xfrm>
          <a:prstGeom prst="rect">
            <a:avLst/>
          </a:prstGeom>
          <a:noFill/>
        </p:spPr>
        <p:txBody>
          <a:bodyPr wrap="square" rtlCol="0">
            <a:spAutoFit/>
          </a:bodyPr>
          <a:lstStyle/>
          <a:p>
            <a:pPr algn="l">
              <a:spcAft>
                <a:spcPts val="1200"/>
              </a:spcAft>
            </a:pPr>
            <a:r>
              <a:rPr lang="en-US" sz="2800" dirty="0">
                <a:solidFill>
                  <a:srgbClr val="FFCC66"/>
                </a:solidFill>
                <a:latin typeface="Calibri" panose="020F0502020204030204" pitchFamily="34" charset="0"/>
              </a:rPr>
              <a:t>Although Neotoma data are, in general, open access, data users are expected to abide by rules for attribution, citation, and co-authorship. </a:t>
            </a:r>
          </a:p>
        </p:txBody>
      </p:sp>
    </p:spTree>
    <p:extLst>
      <p:ext uri="{BB962C8B-B14F-4D97-AF65-F5344CB8AC3E}">
        <p14:creationId xmlns:p14="http://schemas.microsoft.com/office/powerpoint/2010/main" val="1890387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2843507" y="272353"/>
            <a:ext cx="6504986"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Constituent Databases </a:t>
            </a:r>
          </a:p>
        </p:txBody>
      </p:sp>
      <p:pic>
        <p:nvPicPr>
          <p:cNvPr id="9219" name="Picture 8" descr="LogoPollenHRC.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354503" y="1"/>
            <a:ext cx="1828800" cy="1362075"/>
          </a:xfrm>
          <a:prstGeom prst="rect">
            <a:avLst/>
          </a:prstGeom>
          <a:noFill/>
          <a:ln w="9525">
            <a:noFill/>
            <a:miter lim="800000"/>
            <a:headEnd/>
            <a:tailEnd/>
          </a:ln>
        </p:spPr>
      </p:pic>
      <p:sp>
        <p:nvSpPr>
          <p:cNvPr id="5" name="TextBox 4"/>
          <p:cNvSpPr txBox="1">
            <a:spLocks noChangeArrowheads="1"/>
          </p:cNvSpPr>
          <p:nvPr/>
        </p:nvSpPr>
        <p:spPr bwMode="auto">
          <a:xfrm>
            <a:off x="0" y="1362075"/>
            <a:ext cx="6099048" cy="4801314"/>
          </a:xfrm>
          <a:prstGeom prst="rect">
            <a:avLst/>
          </a:prstGeom>
          <a:noFill/>
          <a:ln w="9525">
            <a:noFill/>
            <a:miter lim="800000"/>
            <a:headEnd/>
            <a:tailEnd/>
          </a:ln>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Academy of Natural Sciences of Drexel University (Diatoms)</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African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Alaskan Archaeofaunas</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ANTIGUA</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Canadian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Chinese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European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FAUNMAP</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French Institute of Pondicherry Palynology and Paleoecology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Holocene Perspective on Peatland Biogeochemistry</a:t>
            </a:r>
          </a:p>
        </p:txBody>
      </p:sp>
      <p:sp>
        <p:nvSpPr>
          <p:cNvPr id="6" name="TextBox 5"/>
          <p:cNvSpPr txBox="1">
            <a:spLocks noChangeArrowheads="1"/>
          </p:cNvSpPr>
          <p:nvPr/>
        </p:nvSpPr>
        <p:spPr bwMode="auto">
          <a:xfrm>
            <a:off x="6099048" y="1362075"/>
            <a:ext cx="6099048" cy="4955203"/>
          </a:xfrm>
          <a:prstGeom prst="rect">
            <a:avLst/>
          </a:prstGeom>
          <a:noFill/>
          <a:ln w="9525">
            <a:noFill/>
            <a:miter lim="800000"/>
            <a:headEnd/>
            <a:tailEnd/>
          </a:ln>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Neotoma</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North American Non-Marine Ostracode Database Project (NANODe)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Indo-Pacific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Japanese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Latin American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MioMap</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Neotoma Midden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North American Plant Macrofossil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North American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North Dakota State University Insect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Pollen Database for Siberia and the Russian Far East</a:t>
            </a:r>
          </a:p>
        </p:txBody>
      </p:sp>
    </p:spTree>
    <p:extLst>
      <p:ext uri="{BB962C8B-B14F-4D97-AF65-F5344CB8AC3E}">
        <p14:creationId xmlns:p14="http://schemas.microsoft.com/office/powerpoint/2010/main" val="300633869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BEBA8EAE-BF5A-486C-A8C5-ECC9F3942E4B}">
                <a14:imgProps xmlns:a14="http://schemas.microsoft.com/office/drawing/2010/main">
                  <a14:imgLayer r:embed="rId4">
                    <a14:imgEffect>
                      <a14:backgroundRemoval t="5263" b="97744" l="1667" r="98542"/>
                    </a14:imgEffect>
                  </a14:imgLayer>
                </a14:imgProps>
              </a:ext>
              <a:ext uri="{28A0092B-C50C-407E-A947-70E740481C1C}">
                <a14:useLocalDpi xmlns:a14="http://schemas.microsoft.com/office/drawing/2010/main"/>
              </a:ext>
            </a:extLst>
          </a:blip>
          <a:stretch>
            <a:fillRect/>
          </a:stretch>
        </p:blipFill>
        <p:spPr>
          <a:xfrm>
            <a:off x="1320102" y="1267929"/>
            <a:ext cx="9949328" cy="5513585"/>
          </a:xfrm>
          <a:prstGeom prst="rect">
            <a:avLst/>
          </a:prstGeom>
          <a:ln>
            <a:noFill/>
          </a:ln>
          <a:effectLst>
            <a:outerShdw blurRad="292100" dist="139700" dir="2700000" algn="tl" rotWithShape="0">
              <a:srgbClr val="333333">
                <a:alpha val="65000"/>
              </a:srgbClr>
            </a:outerShdw>
          </a:effectLst>
        </p:spPr>
      </p:pic>
      <p:sp>
        <p:nvSpPr>
          <p:cNvPr id="19" name="TextBox 19"/>
          <p:cNvSpPr txBox="1">
            <a:spLocks noChangeArrowheads="1"/>
          </p:cNvSpPr>
          <p:nvPr/>
        </p:nvSpPr>
        <p:spPr bwMode="auto">
          <a:xfrm>
            <a:off x="1678445" y="1200723"/>
            <a:ext cx="8835111" cy="461665"/>
          </a:xfrm>
          <a:prstGeom prst="rect">
            <a:avLst/>
          </a:prstGeom>
          <a:noFill/>
          <a:ln w="9525">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a:ln/>
                <a:solidFill>
                  <a:schemeClr val="accent3"/>
                </a:solidFill>
                <a:latin typeface="Calibri" panose="020F0502020204030204" pitchFamily="34" charset="0"/>
              </a:rPr>
              <a:t>Center for Environmental Informatics, Pennsylvania State University</a:t>
            </a:r>
          </a:p>
        </p:txBody>
      </p:sp>
      <p:sp>
        <p:nvSpPr>
          <p:cNvPr id="33796" name="Text Box 4"/>
          <p:cNvSpPr txBox="1">
            <a:spLocks noChangeArrowheads="1"/>
          </p:cNvSpPr>
          <p:nvPr/>
        </p:nvSpPr>
        <p:spPr bwMode="auto">
          <a:xfrm>
            <a:off x="3487722" y="217488"/>
            <a:ext cx="5216556"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Data Stewards</a:t>
            </a:r>
          </a:p>
        </p:txBody>
      </p:sp>
      <p:sp>
        <p:nvSpPr>
          <p:cNvPr id="33797" name="Text Box 17"/>
          <p:cNvSpPr txBox="1">
            <a:spLocks noChangeArrowheads="1"/>
          </p:cNvSpPr>
          <p:nvPr/>
        </p:nvSpPr>
        <p:spPr bwMode="auto">
          <a:xfrm>
            <a:off x="3168650" y="5376863"/>
            <a:ext cx="528638" cy="366712"/>
          </a:xfrm>
          <a:prstGeom prst="rect">
            <a:avLst/>
          </a:prstGeom>
          <a:noFill/>
          <a:ln w="9525" algn="ctr">
            <a:noFill/>
            <a:miter lim="800000"/>
            <a:headEnd/>
            <a:tailEnd/>
          </a:ln>
        </p:spPr>
        <p:txBody>
          <a:bodyPr>
            <a:spAutoFit/>
          </a:bodyPr>
          <a:lstStyle/>
          <a:p>
            <a:endParaRPr lang="en-US" dirty="0"/>
          </a:p>
        </p:txBody>
      </p:sp>
      <p:pic>
        <p:nvPicPr>
          <p:cNvPr id="33798" name="Picture 8" descr="LogoPollenHRC.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30755" y="1"/>
            <a:ext cx="3598068" cy="2358233"/>
          </a:xfrm>
          <a:prstGeom prst="rect">
            <a:avLst/>
          </a:prstGeom>
        </p:spPr>
      </p:pic>
      <p:pic>
        <p:nvPicPr>
          <p:cNvPr id="13" name="Picture 21" descr="j0195384"/>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3142764" y="2695840"/>
            <a:ext cx="415925" cy="425450"/>
          </a:xfrm>
          <a:prstGeom prst="rect">
            <a:avLst/>
          </a:prstGeom>
          <a:noFill/>
          <a:ln w="9525">
            <a:noFill/>
            <a:miter lim="800000"/>
            <a:headEnd/>
            <a:tailEnd/>
          </a:ln>
        </p:spPr>
      </p:pic>
      <p:sp>
        <p:nvSpPr>
          <p:cNvPr id="21" name="Freeform 20"/>
          <p:cNvSpPr>
            <a:spLocks noChangeArrowheads="1"/>
          </p:cNvSpPr>
          <p:nvPr/>
        </p:nvSpPr>
        <p:spPr bwMode="auto">
          <a:xfrm flipV="1">
            <a:off x="3558689" y="1366044"/>
            <a:ext cx="2740950" cy="1497066"/>
          </a:xfrm>
          <a:custGeom>
            <a:avLst/>
            <a:gdLst>
              <a:gd name="T0" fmla="*/ 0 w 190500"/>
              <a:gd name="T1" fmla="*/ 0 h 4763"/>
              <a:gd name="T2" fmla="*/ 190500 w 190500"/>
              <a:gd name="T3" fmla="*/ 4763 h 4763"/>
              <a:gd name="T4" fmla="*/ 0 60000 65536"/>
              <a:gd name="T5" fmla="*/ 0 60000 65536"/>
              <a:gd name="T6" fmla="*/ 0 w 190500"/>
              <a:gd name="T7" fmla="*/ 0 h 4763"/>
              <a:gd name="T8" fmla="*/ 190500 w 190500"/>
              <a:gd name="T9" fmla="*/ 4763 h 4763"/>
            </a:gdLst>
            <a:ahLst/>
            <a:cxnLst>
              <a:cxn ang="T4">
                <a:pos x="T0" y="T1"/>
              </a:cxn>
              <a:cxn ang="T5">
                <a:pos x="T2" y="T3"/>
              </a:cxn>
            </a:cxnLst>
            <a:rect l="T6" t="T7" r="T8" b="T9"/>
            <a:pathLst>
              <a:path w="190500" h="4763">
                <a:moveTo>
                  <a:pt x="0" y="0"/>
                </a:moveTo>
                <a:lnTo>
                  <a:pt x="190500" y="4763"/>
                </a:lnTo>
              </a:path>
            </a:pathLst>
          </a:custGeom>
          <a:noFill/>
          <a:ln w="38100" algn="ctr">
            <a:solidFill>
              <a:srgbClr val="FF0000"/>
            </a:solidFill>
            <a:prstDash val="sysDot"/>
            <a:round/>
            <a:headEnd/>
            <a:tailEnd/>
          </a:ln>
        </p:spPr>
        <p:txBody>
          <a:bodyPr wrap="none" anchor="ctr"/>
          <a:lstStyle/>
          <a:p>
            <a:endParaRPr lang="en-US" dirty="0"/>
          </a:p>
        </p:txBody>
      </p:sp>
      <p:pic>
        <p:nvPicPr>
          <p:cNvPr id="15" name="Picture 21" descr="j0195384"/>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122833" y="4674845"/>
            <a:ext cx="415925" cy="425450"/>
          </a:xfrm>
          <a:prstGeom prst="rect">
            <a:avLst/>
          </a:prstGeom>
          <a:noFill/>
          <a:ln w="9525">
            <a:noFill/>
            <a:miter lim="800000"/>
            <a:headEnd/>
            <a:tailEnd/>
          </a:ln>
        </p:spPr>
      </p:pic>
      <p:sp>
        <p:nvSpPr>
          <p:cNvPr id="23" name="Freeform 22"/>
          <p:cNvSpPr>
            <a:spLocks noChangeArrowheads="1"/>
          </p:cNvSpPr>
          <p:nvPr/>
        </p:nvSpPr>
        <p:spPr bwMode="auto">
          <a:xfrm>
            <a:off x="6299640" y="1433514"/>
            <a:ext cx="2823193" cy="3375553"/>
          </a:xfrm>
          <a:custGeom>
            <a:avLst/>
            <a:gdLst>
              <a:gd name="T0" fmla="*/ 0 w 190500"/>
              <a:gd name="T1" fmla="*/ 0 h 4763"/>
              <a:gd name="T2" fmla="*/ 2147483647 w 190500"/>
              <a:gd name="T3" fmla="*/ 2147483647 h 4763"/>
              <a:gd name="T4" fmla="*/ 0 60000 65536"/>
              <a:gd name="T5" fmla="*/ 0 60000 65536"/>
              <a:gd name="T6" fmla="*/ 0 w 190500"/>
              <a:gd name="T7" fmla="*/ 0 h 4763"/>
              <a:gd name="T8" fmla="*/ 190500 w 190500"/>
              <a:gd name="T9" fmla="*/ 4763 h 4763"/>
            </a:gdLst>
            <a:ahLst/>
            <a:cxnLst>
              <a:cxn ang="T4">
                <a:pos x="T0" y="T1"/>
              </a:cxn>
              <a:cxn ang="T5">
                <a:pos x="T2" y="T3"/>
              </a:cxn>
            </a:cxnLst>
            <a:rect l="T6" t="T7" r="T8" b="T9"/>
            <a:pathLst>
              <a:path w="190500" h="4763">
                <a:moveTo>
                  <a:pt x="0" y="0"/>
                </a:moveTo>
                <a:lnTo>
                  <a:pt x="190500" y="4763"/>
                </a:lnTo>
              </a:path>
            </a:pathLst>
          </a:custGeom>
          <a:noFill/>
          <a:ln w="38100" algn="ctr">
            <a:solidFill>
              <a:srgbClr val="FF0000"/>
            </a:solidFill>
            <a:prstDash val="sysDot"/>
            <a:round/>
            <a:headEnd/>
            <a:tailEnd/>
          </a:ln>
        </p:spPr>
        <p:txBody>
          <a:bodyPr wrap="none" anchor="ctr"/>
          <a:lstStyle/>
          <a:p>
            <a:endParaRPr lang="en-US" dirty="0"/>
          </a:p>
        </p:txBody>
      </p:sp>
      <p:sp>
        <p:nvSpPr>
          <p:cNvPr id="24" name="Freeform 23"/>
          <p:cNvSpPr>
            <a:spLocks noChangeArrowheads="1"/>
          </p:cNvSpPr>
          <p:nvPr/>
        </p:nvSpPr>
        <p:spPr bwMode="auto">
          <a:xfrm flipH="1">
            <a:off x="4922981" y="1366045"/>
            <a:ext cx="1376658" cy="2874691"/>
          </a:xfrm>
          <a:custGeom>
            <a:avLst/>
            <a:gdLst>
              <a:gd name="T0" fmla="*/ 0 w 190500"/>
              <a:gd name="T1" fmla="*/ 0 h 4763"/>
              <a:gd name="T2" fmla="*/ 2147483647 w 190500"/>
              <a:gd name="T3" fmla="*/ 2147483647 h 4763"/>
              <a:gd name="T4" fmla="*/ 0 60000 65536"/>
              <a:gd name="T5" fmla="*/ 0 60000 65536"/>
              <a:gd name="T6" fmla="*/ 0 w 190500"/>
              <a:gd name="T7" fmla="*/ 0 h 4763"/>
              <a:gd name="T8" fmla="*/ 190500 w 190500"/>
              <a:gd name="T9" fmla="*/ 4763 h 4763"/>
            </a:gdLst>
            <a:ahLst/>
            <a:cxnLst>
              <a:cxn ang="T4">
                <a:pos x="T0" y="T1"/>
              </a:cxn>
              <a:cxn ang="T5">
                <a:pos x="T2" y="T3"/>
              </a:cxn>
            </a:cxnLst>
            <a:rect l="T6" t="T7" r="T8" b="T9"/>
            <a:pathLst>
              <a:path w="190500" h="4763">
                <a:moveTo>
                  <a:pt x="0" y="0"/>
                </a:moveTo>
                <a:lnTo>
                  <a:pt x="190500" y="4763"/>
                </a:lnTo>
              </a:path>
            </a:pathLst>
          </a:custGeom>
          <a:noFill/>
          <a:ln w="38100" algn="ctr">
            <a:solidFill>
              <a:srgbClr val="FF0000"/>
            </a:solidFill>
            <a:prstDash val="sysDot"/>
            <a:round/>
            <a:headEnd/>
            <a:tailEnd/>
          </a:ln>
        </p:spPr>
        <p:txBody>
          <a:bodyPr wrap="none" anchor="ctr"/>
          <a:lstStyle/>
          <a:p>
            <a:endParaRPr lang="en-US" dirty="0"/>
          </a:p>
        </p:txBody>
      </p:sp>
      <p:pic>
        <p:nvPicPr>
          <p:cNvPr id="14" name="Picture 21" descr="j0195384"/>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18128" y="4173529"/>
            <a:ext cx="415925" cy="425450"/>
          </a:xfrm>
          <a:prstGeom prst="rect">
            <a:avLst/>
          </a:prstGeom>
          <a:noFill/>
          <a:ln w="9525">
            <a:noFill/>
            <a:miter lim="800000"/>
            <a:headEnd/>
            <a:tailEnd/>
          </a:ln>
        </p:spPr>
      </p:pic>
      <p:sp>
        <p:nvSpPr>
          <p:cNvPr id="20" name="5-Point Star 19"/>
          <p:cNvSpPr/>
          <p:nvPr/>
        </p:nvSpPr>
        <p:spPr bwMode="auto">
          <a:xfrm>
            <a:off x="4054475" y="2854325"/>
            <a:ext cx="139700" cy="134938"/>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wrap="none" anchor="ctr"/>
          <a:lstStyle/>
          <a:p>
            <a:pPr>
              <a:defRPr/>
            </a:pPr>
            <a:endParaRPr lang="en-US" dirty="0"/>
          </a:p>
        </p:txBody>
      </p:sp>
      <p:pic>
        <p:nvPicPr>
          <p:cNvPr id="22" name="Picture 21" descr="j0195384"/>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30795" y="2743166"/>
            <a:ext cx="415925" cy="425450"/>
          </a:xfrm>
          <a:prstGeom prst="rect">
            <a:avLst/>
          </a:prstGeom>
          <a:noFill/>
          <a:ln w="9525">
            <a:noFill/>
            <a:miter lim="800000"/>
            <a:headEnd/>
            <a:tailEnd/>
          </a:ln>
        </p:spPr>
      </p:pic>
      <p:sp>
        <p:nvSpPr>
          <p:cNvPr id="25" name="Freeform 24"/>
          <p:cNvSpPr>
            <a:spLocks noChangeArrowheads="1"/>
          </p:cNvSpPr>
          <p:nvPr/>
        </p:nvSpPr>
        <p:spPr bwMode="auto">
          <a:xfrm>
            <a:off x="6299640" y="1362076"/>
            <a:ext cx="3031156" cy="1568241"/>
          </a:xfrm>
          <a:custGeom>
            <a:avLst/>
            <a:gdLst>
              <a:gd name="T0" fmla="*/ 0 w 190500"/>
              <a:gd name="T1" fmla="*/ 0 h 4763"/>
              <a:gd name="T2" fmla="*/ 2147483647 w 190500"/>
              <a:gd name="T3" fmla="*/ 2147483647 h 4763"/>
              <a:gd name="T4" fmla="*/ 0 60000 65536"/>
              <a:gd name="T5" fmla="*/ 0 60000 65536"/>
              <a:gd name="T6" fmla="*/ 0 w 190500"/>
              <a:gd name="T7" fmla="*/ 0 h 4763"/>
              <a:gd name="T8" fmla="*/ 190500 w 190500"/>
              <a:gd name="T9" fmla="*/ 4763 h 4763"/>
            </a:gdLst>
            <a:ahLst/>
            <a:cxnLst>
              <a:cxn ang="T4">
                <a:pos x="T0" y="T1"/>
              </a:cxn>
              <a:cxn ang="T5">
                <a:pos x="T2" y="T3"/>
              </a:cxn>
            </a:cxnLst>
            <a:rect l="T6" t="T7" r="T8" b="T9"/>
            <a:pathLst>
              <a:path w="190500" h="4763">
                <a:moveTo>
                  <a:pt x="0" y="0"/>
                </a:moveTo>
                <a:lnTo>
                  <a:pt x="190500" y="4763"/>
                </a:lnTo>
              </a:path>
            </a:pathLst>
          </a:custGeom>
          <a:noFill/>
          <a:ln w="38100" algn="ctr">
            <a:solidFill>
              <a:srgbClr val="FF0000"/>
            </a:solidFill>
            <a:prstDash val="sysDot"/>
            <a:round/>
            <a:headEnd/>
            <a:tailEnd/>
          </a:ln>
        </p:spPr>
        <p:txBody>
          <a:bodyPr wrap="none" anchor="ctr"/>
          <a:lstStyle/>
          <a:p>
            <a:endParaRPr lang="en-US" dirty="0"/>
          </a:p>
        </p:txBody>
      </p:sp>
    </p:spTree>
    <p:extLst>
      <p:ext uri="{BB962C8B-B14F-4D97-AF65-F5344CB8AC3E}">
        <p14:creationId xmlns:p14="http://schemas.microsoft.com/office/powerpoint/2010/main" val="251090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56" presetClass="path" presetSubtype="0" accel="50000" decel="50000" fill="hold" grpId="0" nodeType="afterEffect">
                                  <p:stCondLst>
                                    <p:cond delay="0"/>
                                  </p:stCondLst>
                                  <p:childTnLst>
                                    <p:animMotion origin="layout" path="M -1.25E-6 4.07407E-6 L 0.17839 -0.22732 " pathEditMode="relative" rAng="0" ptsTypes="AA">
                                      <p:cBhvr>
                                        <p:cTn id="20" dur="2000" fill="hold"/>
                                        <p:tgtEl>
                                          <p:spTgt spid="20"/>
                                        </p:tgtEl>
                                        <p:attrNameLst>
                                          <p:attrName>ppt_x</p:attrName>
                                          <p:attrName>ppt_y</p:attrName>
                                        </p:attrNameLst>
                                      </p:cBhvr>
                                      <p:rCtr x="8919" y="-11366"/>
                                    </p:animMotion>
                                  </p:childTnLst>
                                </p:cTn>
                              </p:par>
                            </p:childTnLst>
                          </p:cTn>
                        </p:par>
                        <p:par>
                          <p:cTn id="21" fill="hold">
                            <p:stCondLst>
                              <p:cond delay="2500"/>
                            </p:stCondLst>
                            <p:childTnLst>
                              <p:par>
                                <p:cTn id="22" presetID="22" presetClass="entr" presetSubtype="4"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0"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883602" y="238754"/>
            <a:ext cx="8241872"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Website: www.neotomadb.org</a:t>
            </a:r>
          </a:p>
        </p:txBody>
      </p:sp>
      <p:pic>
        <p:nvPicPr>
          <p:cNvPr id="5" name="Picture 8" descr="LogoPollenHRC.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357104" y="1"/>
            <a:ext cx="1828800" cy="1362075"/>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2463674" y="1173834"/>
            <a:ext cx="7209323" cy="5577840"/>
          </a:xfrm>
          <a:prstGeom prst="rect">
            <a:avLst/>
          </a:prstGeom>
        </p:spPr>
      </p:pic>
      <p:sp>
        <p:nvSpPr>
          <p:cNvPr id="6" name="Rounded Rectangle 5"/>
          <p:cNvSpPr/>
          <p:nvPr/>
        </p:nvSpPr>
        <p:spPr bwMode="auto">
          <a:xfrm>
            <a:off x="3284697" y="3231104"/>
            <a:ext cx="1126836" cy="674255"/>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4484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15643</TotalTime>
  <Words>876</Words>
  <Application>Microsoft Office PowerPoint</Application>
  <PresentationFormat>Widescreen</PresentationFormat>
  <Paragraphs>143</Paragraphs>
  <Slides>34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Arial</vt:lpstr>
      <vt:lpstr>Wingdings</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Fire on the Northern Plains, USA, and its Response to Holocene Drought-Cycles</dc:title>
  <dc:creator>Eric</dc:creator>
  <cp:lastModifiedBy>Eric C.. Grimm</cp:lastModifiedBy>
  <cp:revision>651</cp:revision>
  <dcterms:modified xsi:type="dcterms:W3CDTF">2020-01-27T00:08:15Z</dcterms:modified>
</cp:coreProperties>
</file>